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heme/theme6.xml" ContentType="application/vnd.openxmlformats-officedocument.theme+xml"/>
  <Override PartName="/ppt/tags/tag472.xml" ContentType="application/vnd.openxmlformats-officedocument.presentationml.tags+xml"/>
  <Override PartName="/ppt/notesSlides/notesSlide1.xml" ContentType="application/vnd.openxmlformats-officedocument.presentationml.notesSlide+xml"/>
  <Override PartName="/ppt/tags/tag473.xml" ContentType="application/vnd.openxmlformats-officedocument.presentationml.tags+xml"/>
  <Override PartName="/ppt/notesSlides/notesSlide2.xml" ContentType="application/vnd.openxmlformats-officedocument.presentationml.notesSlide+xml"/>
  <Override PartName="/ppt/tags/tag474.xml" ContentType="application/vnd.openxmlformats-officedocument.presentationml.tags+xml"/>
  <Override PartName="/ppt/tags/tag475.xml" ContentType="application/vnd.openxmlformats-officedocument.presentationml.tags+xml"/>
  <Override PartName="/ppt/notesSlides/notesSlide3.xml" ContentType="application/vnd.openxmlformats-officedocument.presentationml.notesSlide+xml"/>
  <Override PartName="/ppt/tags/tag476.xml" ContentType="application/vnd.openxmlformats-officedocument.presentationml.tags+xml"/>
  <Override PartName="/ppt/notesSlides/notesSlide4.xml" ContentType="application/vnd.openxmlformats-officedocument.presentationml.notesSlide+xml"/>
  <Override PartName="/ppt/tags/tag477.xml" ContentType="application/vnd.openxmlformats-officedocument.presentationml.tags+xml"/>
  <Override PartName="/ppt/notesSlides/notesSlide5.xml" ContentType="application/vnd.openxmlformats-officedocument.presentationml.notesSlide+xml"/>
  <Override PartName="/ppt/tags/tag478.xml" ContentType="application/vnd.openxmlformats-officedocument.presentationml.tags+xml"/>
  <Override PartName="/ppt/tags/tag479.xml" ContentType="application/vnd.openxmlformats-officedocument.presentationml.tags+xml"/>
  <Override PartName="/ppt/notesSlides/notesSlide6.xml" ContentType="application/vnd.openxmlformats-officedocument.presentationml.notesSlide+xml"/>
  <Override PartName="/ppt/tags/tag480.xml" ContentType="application/vnd.openxmlformats-officedocument.presentationml.tags+xml"/>
  <Override PartName="/ppt/tags/tag481.xml" ContentType="application/vnd.openxmlformats-officedocument.presentationml.tags+xml"/>
  <Override PartName="/ppt/notesSlides/notesSlide7.xml" ContentType="application/vnd.openxmlformats-officedocument.presentationml.notesSlide+xml"/>
  <Override PartName="/ppt/tags/tag482.xml" ContentType="application/vnd.openxmlformats-officedocument.presentationml.tags+xml"/>
  <Override PartName="/ppt/tags/tag483.xml" ContentType="application/vnd.openxmlformats-officedocument.presentationml.tags+xml"/>
  <Override PartName="/ppt/notesSlides/notesSlide8.xml" ContentType="application/vnd.openxmlformats-officedocument.presentationml.notesSlide+xml"/>
  <Override PartName="/ppt/tags/tag484.xml" ContentType="application/vnd.openxmlformats-officedocument.presentationml.tags+xml"/>
  <Override PartName="/ppt/tags/tag485.xml" ContentType="application/vnd.openxmlformats-officedocument.presentationml.tags+xml"/>
  <Override PartName="/ppt/notesSlides/notesSlide9.xml" ContentType="application/vnd.openxmlformats-officedocument.presentationml.notesSlide+xml"/>
  <Override PartName="/ppt/tags/tag486.xml" ContentType="application/vnd.openxmlformats-officedocument.presentationml.tags+xml"/>
  <Override PartName="/ppt/tags/tag487.xml" ContentType="application/vnd.openxmlformats-officedocument.presentationml.tags+xml"/>
  <Override PartName="/ppt/notesSlides/notesSlide10.xml" ContentType="application/vnd.openxmlformats-officedocument.presentationml.notesSlide+xml"/>
  <Override PartName="/ppt/tags/tag488.xml" ContentType="application/vnd.openxmlformats-officedocument.presentationml.tags+xml"/>
  <Override PartName="/ppt/tags/tag489.xml" ContentType="application/vnd.openxmlformats-officedocument.presentationml.tags+xml"/>
  <Override PartName="/ppt/notesSlides/notesSlide11.xml" ContentType="application/vnd.openxmlformats-officedocument.presentationml.notesSlide+xml"/>
  <Override PartName="/ppt/tags/tag490.xml" ContentType="application/vnd.openxmlformats-officedocument.presentationml.tags+xml"/>
  <Override PartName="/ppt/notesSlides/notesSlide12.xml" ContentType="application/vnd.openxmlformats-officedocument.presentationml.notesSlide+xml"/>
  <Override PartName="/ppt/tags/tag491.xml" ContentType="application/vnd.openxmlformats-officedocument.presentationml.tags+xml"/>
  <Override PartName="/ppt/tags/tag492.xml" ContentType="application/vnd.openxmlformats-officedocument.presentationml.tags+xml"/>
  <Override PartName="/ppt/notesSlides/notesSlide13.xml" ContentType="application/vnd.openxmlformats-officedocument.presentationml.notesSlide+xml"/>
  <Override PartName="/ppt/tags/tag493.xml" ContentType="application/vnd.openxmlformats-officedocument.presentationml.tags+xml"/>
  <Override PartName="/ppt/tags/tag494.xml" ContentType="application/vnd.openxmlformats-officedocument.presentationml.tags+xml"/>
  <Override PartName="/ppt/notesSlides/notesSlide14.xml" ContentType="application/vnd.openxmlformats-officedocument.presentationml.notesSlide+xml"/>
  <Override PartName="/ppt/tags/tag495.xml" ContentType="application/vnd.openxmlformats-officedocument.presentationml.tags+xml"/>
  <Override PartName="/ppt/tags/tag496.xml" ContentType="application/vnd.openxmlformats-officedocument.presentationml.tags+xml"/>
  <Override PartName="/ppt/notesSlides/notesSlide15.xml" ContentType="application/vnd.openxmlformats-officedocument.presentationml.notesSlide+xml"/>
  <Override PartName="/ppt/tags/tag497.xml" ContentType="application/vnd.openxmlformats-officedocument.presentationml.tags+xml"/>
  <Override PartName="/ppt/tags/tag498.xml" ContentType="application/vnd.openxmlformats-officedocument.presentationml.tags+xml"/>
  <Override PartName="/ppt/notesSlides/notesSlide16.xml" ContentType="application/vnd.openxmlformats-officedocument.presentationml.notesSlide+xml"/>
  <Override PartName="/ppt/tags/tag499.xml" ContentType="application/vnd.openxmlformats-officedocument.presentationml.tags+xml"/>
  <Override PartName="/ppt/tags/tag500.xml" ContentType="application/vnd.openxmlformats-officedocument.presentationml.tags+xml"/>
  <Override PartName="/ppt/notesSlides/notesSlide17.xml" ContentType="application/vnd.openxmlformats-officedocument.presentationml.notesSlide+xml"/>
  <Override PartName="/ppt/tags/tag501.xml" ContentType="application/vnd.openxmlformats-officedocument.presentationml.tags+xml"/>
  <Override PartName="/ppt/tags/tag502.xml" ContentType="application/vnd.openxmlformats-officedocument.presentationml.tags+xml"/>
  <Override PartName="/ppt/notesSlides/notesSlide18.xml" ContentType="application/vnd.openxmlformats-officedocument.presentationml.notesSlide+xml"/>
  <Override PartName="/ppt/tags/tag503.xml" ContentType="application/vnd.openxmlformats-officedocument.presentationml.tags+xml"/>
  <Override PartName="/ppt/tags/tag504.xml" ContentType="application/vnd.openxmlformats-officedocument.presentationml.tags+xml"/>
  <Override PartName="/ppt/notesSlides/notesSlide19.xml" ContentType="application/vnd.openxmlformats-officedocument.presentationml.notesSlide+xml"/>
  <Override PartName="/ppt/tags/tag505.xml" ContentType="application/vnd.openxmlformats-officedocument.presentationml.tags+xml"/>
  <Override PartName="/ppt/tags/tag506.xml" ContentType="application/vnd.openxmlformats-officedocument.presentationml.tags+xml"/>
  <Override PartName="/ppt/notesSlides/notesSlide20.xml" ContentType="application/vnd.openxmlformats-officedocument.presentationml.notesSlide+xml"/>
  <Override PartName="/ppt/tags/tag507.xml" ContentType="application/vnd.openxmlformats-officedocument.presentationml.tags+xml"/>
  <Override PartName="/ppt/tags/tag508.xml" ContentType="application/vnd.openxmlformats-officedocument.presentationml.tags+xml"/>
  <Override PartName="/ppt/notesSlides/notesSlide21.xml" ContentType="application/vnd.openxmlformats-officedocument.presentationml.notesSlide+xml"/>
  <Override PartName="/ppt/tags/tag509.xml" ContentType="application/vnd.openxmlformats-officedocument.presentationml.tags+xml"/>
  <Override PartName="/ppt/tags/tag510.xml" ContentType="application/vnd.openxmlformats-officedocument.presentationml.tags+xml"/>
  <Override PartName="/ppt/notesSlides/notesSlide22.xml" ContentType="application/vnd.openxmlformats-officedocument.presentationml.notesSlide+xml"/>
  <Override PartName="/ppt/tags/tag511.xml" ContentType="application/vnd.openxmlformats-officedocument.presentationml.tags+xml"/>
  <Override PartName="/ppt/tags/tag512.xml" ContentType="application/vnd.openxmlformats-officedocument.presentationml.tags+xml"/>
  <Override PartName="/ppt/notesSlides/notesSlide23.xml" ContentType="application/vnd.openxmlformats-officedocument.presentationml.notesSlide+xml"/>
  <Override PartName="/ppt/tags/tag513.xml" ContentType="application/vnd.openxmlformats-officedocument.presentationml.tags+xml"/>
  <Override PartName="/ppt/tags/tag514.xml" ContentType="application/vnd.openxmlformats-officedocument.presentationml.tags+xml"/>
  <Override PartName="/ppt/notesSlides/notesSlide24.xml" ContentType="application/vnd.openxmlformats-officedocument.presentationml.notesSlide+xml"/>
  <Override PartName="/ppt/tags/tag515.xml" ContentType="application/vnd.openxmlformats-officedocument.presentationml.tags+xml"/>
  <Override PartName="/ppt/tags/tag516.xml" ContentType="application/vnd.openxmlformats-officedocument.presentationml.tags+xml"/>
  <Override PartName="/ppt/notesSlides/notesSlide25.xml" ContentType="application/vnd.openxmlformats-officedocument.presentationml.notesSlide+xml"/>
  <Override PartName="/ppt/tags/tag517.xml" ContentType="application/vnd.openxmlformats-officedocument.presentationml.tags+xml"/>
  <Override PartName="/ppt/tags/tag518.xml" ContentType="application/vnd.openxmlformats-officedocument.presentationml.tags+xml"/>
  <Override PartName="/ppt/notesSlides/notesSlide26.xml" ContentType="application/vnd.openxmlformats-officedocument.presentationml.notesSlide+xml"/>
  <Override PartName="/ppt/tags/tag519.xml" ContentType="application/vnd.openxmlformats-officedocument.presentationml.tags+xml"/>
  <Override PartName="/ppt/tags/tag520.xml" ContentType="application/vnd.openxmlformats-officedocument.presentationml.tags+xml"/>
  <Override PartName="/ppt/notesSlides/notesSlide27.xml" ContentType="application/vnd.openxmlformats-officedocument.presentationml.notesSlide+xml"/>
  <Override PartName="/ppt/tags/tag521.xml" ContentType="application/vnd.openxmlformats-officedocument.presentationml.tags+xml"/>
  <Override PartName="/ppt/tags/tag522.xml" ContentType="application/vnd.openxmlformats-officedocument.presentationml.tags+xml"/>
  <Override PartName="/ppt/notesSlides/notesSlide28.xml" ContentType="application/vnd.openxmlformats-officedocument.presentationml.notesSlide+xml"/>
  <Override PartName="/ppt/tags/tag523.xml" ContentType="application/vnd.openxmlformats-officedocument.presentationml.tags+xml"/>
  <Override PartName="/ppt/notesSlides/notesSlide29.xml" ContentType="application/vnd.openxmlformats-officedocument.presentationml.notesSlide+xml"/>
  <Override PartName="/ppt/tags/tag524.xml" ContentType="application/vnd.openxmlformats-officedocument.presentationml.tags+xml"/>
  <Override PartName="/ppt/notesSlides/notesSlide30.xml" ContentType="application/vnd.openxmlformats-officedocument.presentationml.notesSlide+xml"/>
  <Override PartName="/ppt/tags/tag525.xml" ContentType="application/vnd.openxmlformats-officedocument.presentationml.tags+xml"/>
  <Override PartName="/ppt/notesSlides/notesSlide31.xml" ContentType="application/vnd.openxmlformats-officedocument.presentationml.notesSlide+xml"/>
  <Override PartName="/ppt/tags/tag526.xml" ContentType="application/vnd.openxmlformats-officedocument.presentationml.tags+xml"/>
  <Override PartName="/ppt/notesSlides/notesSlide32.xml" ContentType="application/vnd.openxmlformats-officedocument.presentationml.notesSlide+xml"/>
  <Override PartName="/ppt/tags/tag527.xml" ContentType="application/vnd.openxmlformats-officedocument.presentationml.tags+xml"/>
  <Override PartName="/ppt/notesSlides/notesSlide33.xml" ContentType="application/vnd.openxmlformats-officedocument.presentationml.notesSlide+xml"/>
  <Override PartName="/ppt/tags/tag528.xml" ContentType="application/vnd.openxmlformats-officedocument.presentationml.tags+xml"/>
  <Override PartName="/ppt/notesSlides/notesSlide34.xml" ContentType="application/vnd.openxmlformats-officedocument.presentationml.notesSlide+xml"/>
  <Override PartName="/ppt/tags/tag529.xml" ContentType="application/vnd.openxmlformats-officedocument.presentationml.tags+xml"/>
  <Override PartName="/ppt/notesSlides/notesSlide35.xml" ContentType="application/vnd.openxmlformats-officedocument.presentationml.notesSlide+xml"/>
  <Override PartName="/ppt/tags/tag530.xml" ContentType="application/vnd.openxmlformats-officedocument.presentationml.tags+xml"/>
  <Override PartName="/ppt/notesSlides/notesSlide36.xml" ContentType="application/vnd.openxmlformats-officedocument.presentationml.notesSlide+xml"/>
  <Override PartName="/ppt/tags/tag531.xml" ContentType="application/vnd.openxmlformats-officedocument.presentationml.tags+xml"/>
  <Override PartName="/ppt/notesSlides/notesSlide37.xml" ContentType="application/vnd.openxmlformats-officedocument.presentationml.notesSlide+xml"/>
  <Override PartName="/ppt/tags/tag532.xml" ContentType="application/vnd.openxmlformats-officedocument.presentationml.tags+xml"/>
  <Override PartName="/ppt/notesSlides/notesSlide38.xml" ContentType="application/vnd.openxmlformats-officedocument.presentationml.notesSlide+xml"/>
  <Override PartName="/ppt/tags/tag533.xml" ContentType="application/vnd.openxmlformats-officedocument.presentationml.tags+xml"/>
  <Override PartName="/ppt/notesSlides/notesSlide39.xml" ContentType="application/vnd.openxmlformats-officedocument.presentationml.notesSlide+xml"/>
  <Override PartName="/ppt/tags/tag534.xml" ContentType="application/vnd.openxmlformats-officedocument.presentationml.tags+xml"/>
  <Override PartName="/ppt/notesSlides/notesSlide40.xml" ContentType="application/vnd.openxmlformats-officedocument.presentationml.notesSlide+xml"/>
  <Override PartName="/ppt/tags/tag535.xml" ContentType="application/vnd.openxmlformats-officedocument.presentationml.tags+xml"/>
  <Override PartName="/ppt/notesSlides/notesSlide41.xml" ContentType="application/vnd.openxmlformats-officedocument.presentationml.notesSlide+xml"/>
  <Override PartName="/ppt/tags/tag536.xml" ContentType="application/vnd.openxmlformats-officedocument.presentationml.tags+xml"/>
  <Override PartName="/ppt/notesSlides/notesSlide42.xml" ContentType="application/vnd.openxmlformats-officedocument.presentationml.notesSlide+xml"/>
  <Override PartName="/ppt/tags/tag537.xml" ContentType="application/vnd.openxmlformats-officedocument.presentationml.tags+xml"/>
  <Override PartName="/ppt/notesSlides/notesSlide43.xml" ContentType="application/vnd.openxmlformats-officedocument.presentationml.notesSlide+xml"/>
  <Override PartName="/ppt/tags/tag538.xml" ContentType="application/vnd.openxmlformats-officedocument.presentationml.tags+xml"/>
  <Override PartName="/ppt/notesSlides/notesSlide44.xml" ContentType="application/vnd.openxmlformats-officedocument.presentationml.notesSlide+xml"/>
  <Override PartName="/ppt/tags/tag539.xml" ContentType="application/vnd.openxmlformats-officedocument.presentationml.tags+xml"/>
  <Override PartName="/ppt/notesSlides/notesSlide45.xml" ContentType="application/vnd.openxmlformats-officedocument.presentationml.notesSlide+xml"/>
  <Override PartName="/ppt/tags/tag540.xml" ContentType="application/vnd.openxmlformats-officedocument.presentationml.tags+xml"/>
  <Override PartName="/ppt/notesSlides/notesSlide46.xml" ContentType="application/vnd.openxmlformats-officedocument.presentationml.notesSlide+xml"/>
  <Override PartName="/ppt/tags/tag541.xml" ContentType="application/vnd.openxmlformats-officedocument.presentationml.tags+xml"/>
  <Override PartName="/ppt/notesSlides/notesSlide47.xml" ContentType="application/vnd.openxmlformats-officedocument.presentationml.notesSlide+xml"/>
  <Override PartName="/ppt/tags/tag542.xml" ContentType="application/vnd.openxmlformats-officedocument.presentationml.tags+xml"/>
  <Override PartName="/ppt/notesSlides/notesSlide48.xml" ContentType="application/vnd.openxmlformats-officedocument.presentationml.notesSlide+xml"/>
  <Override PartName="/ppt/tags/tag543.xml" ContentType="application/vnd.openxmlformats-officedocument.presentationml.tags+xml"/>
  <Override PartName="/ppt/notesSlides/notesSlide49.xml" ContentType="application/vnd.openxmlformats-officedocument.presentationml.notesSlide+xml"/>
  <Override PartName="/ppt/tags/tag544.xml" ContentType="application/vnd.openxmlformats-officedocument.presentationml.tags+xml"/>
  <Override PartName="/ppt/tags/tag5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9" r:id="rId3"/>
    <p:sldMasterId id="2147483698" r:id="rId4"/>
    <p:sldMasterId id="2147483717" r:id="rId5"/>
  </p:sldMasterIdLst>
  <p:notesMasterIdLst>
    <p:notesMasterId r:id="rId56"/>
  </p:notesMasterIdLst>
  <p:sldIdLst>
    <p:sldId id="410" r:id="rId6"/>
    <p:sldId id="467" r:id="rId7"/>
    <p:sldId id="416" r:id="rId8"/>
    <p:sldId id="500" r:id="rId9"/>
    <p:sldId id="468" r:id="rId10"/>
    <p:sldId id="417" r:id="rId11"/>
    <p:sldId id="520" r:id="rId12"/>
    <p:sldId id="521" r:id="rId13"/>
    <p:sldId id="522" r:id="rId14"/>
    <p:sldId id="523" r:id="rId15"/>
    <p:sldId id="525" r:id="rId16"/>
    <p:sldId id="469"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41" r:id="rId33"/>
    <p:sldId id="516" r:id="rId34"/>
    <p:sldId id="517" r:id="rId35"/>
    <p:sldId id="518" r:id="rId36"/>
    <p:sldId id="519" r:id="rId37"/>
    <p:sldId id="470" r:id="rId38"/>
    <p:sldId id="444" r:id="rId39"/>
    <p:sldId id="445" r:id="rId40"/>
    <p:sldId id="502" r:id="rId41"/>
    <p:sldId id="506" r:id="rId42"/>
    <p:sldId id="505" r:id="rId43"/>
    <p:sldId id="503" r:id="rId44"/>
    <p:sldId id="507" r:id="rId45"/>
    <p:sldId id="504" r:id="rId46"/>
    <p:sldId id="509" r:id="rId47"/>
    <p:sldId id="508" r:id="rId48"/>
    <p:sldId id="510" r:id="rId49"/>
    <p:sldId id="511" r:id="rId50"/>
    <p:sldId id="512" r:id="rId51"/>
    <p:sldId id="513" r:id="rId52"/>
    <p:sldId id="514" r:id="rId53"/>
    <p:sldId id="515" r:id="rId54"/>
    <p:sldId id="432"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92313" autoAdjust="0"/>
  </p:normalViewPr>
  <p:slideViewPr>
    <p:cSldViewPr snapToGrid="0">
      <p:cViewPr varScale="1">
        <p:scale>
          <a:sx n="78" d="100"/>
          <a:sy n="78" d="100"/>
        </p:scale>
        <p:origin x="854" y="29"/>
      </p:cViewPr>
      <p:guideLst>
        <p:guide orient="horz" pos="2137"/>
        <p:guide pos="3841"/>
      </p:guideLst>
    </p:cSldViewPr>
  </p:slideViewPr>
  <p:notesTextViewPr>
    <p:cViewPr>
      <p:scale>
        <a:sx n="3" d="2"/>
        <a:sy n="3" d="2"/>
      </p:scale>
      <p:origin x="0" y="-134"/>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a:effectLst/>
              </a:rPr>
              <a:t>DefRec</a:t>
            </a:r>
            <a:r>
              <a:rPr lang="zh-CN" altLang="en-US" sz="1800" dirty="0">
                <a:effectLst/>
              </a:rPr>
              <a:t>：建立物理功能虚拟化以破坏对电网网络物理基础设施的侦察</a:t>
            </a:r>
            <a:r>
              <a:rPr lang="zh-CN" altLang="en-US" dirty="0"/>
              <a:t> </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64872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500" dirty="0">
                <a:effectLst/>
              </a:rPr>
              <a:t>控制中心使用基于 </a:t>
            </a:r>
            <a:r>
              <a:rPr lang="en-US" altLang="zh-CN" sz="500" dirty="0">
                <a:effectLst/>
              </a:rPr>
              <a:t>IP </a:t>
            </a:r>
            <a:r>
              <a:rPr lang="zh-CN" altLang="en-US" sz="500" dirty="0">
                <a:effectLst/>
              </a:rPr>
              <a:t>的控制网络定期从变电站设备检索数据；这个过程也称为数据采集。根据检索到的数据，控制中心使用状态估计来确定电网的物理状态</a:t>
            </a:r>
            <a:r>
              <a:rPr lang="zh-CN" altLang="en-US" sz="200" dirty="0"/>
              <a:t> </a:t>
            </a:r>
          </a:p>
        </p:txBody>
      </p:sp>
    </p:spTree>
    <p:extLst>
      <p:ext uri="{BB962C8B-B14F-4D97-AF65-F5344CB8AC3E}">
        <p14:creationId xmlns:p14="http://schemas.microsoft.com/office/powerpoint/2010/main" val="1394116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200" dirty="0"/>
          </a:p>
        </p:txBody>
      </p:sp>
    </p:spTree>
    <p:extLst>
      <p:ext uri="{BB962C8B-B14F-4D97-AF65-F5344CB8AC3E}">
        <p14:creationId xmlns:p14="http://schemas.microsoft.com/office/powerpoint/2010/main" val="4178888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200" dirty="0"/>
          </a:p>
        </p:txBody>
      </p:sp>
    </p:spTree>
    <p:extLst>
      <p:ext uri="{BB962C8B-B14F-4D97-AF65-F5344CB8AC3E}">
        <p14:creationId xmlns:p14="http://schemas.microsoft.com/office/powerpoint/2010/main" val="1554181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例如在英特尔 </a:t>
            </a:r>
            <a:r>
              <a:rPr lang="en-US" altLang="zh-CN" sz="1800" dirty="0">
                <a:effectLst/>
              </a:rPr>
              <a:t>SGX </a:t>
            </a:r>
            <a:r>
              <a:rPr lang="zh-CN" altLang="en-US" sz="1800" dirty="0">
                <a:effectLst/>
              </a:rPr>
              <a:t>等隔离且受信任的环境中运行它们，该环境已应用于关键电网应用程序</a:t>
            </a:r>
            <a:r>
              <a:rPr lang="zh-CN" altLang="en-US" sz="1050" dirty="0"/>
              <a:t> </a:t>
            </a:r>
            <a:endParaRPr lang="zh-CN" altLang="en-US" sz="200" dirty="0"/>
          </a:p>
        </p:txBody>
      </p:sp>
    </p:spTree>
    <p:extLst>
      <p:ext uri="{BB962C8B-B14F-4D97-AF65-F5344CB8AC3E}">
        <p14:creationId xmlns:p14="http://schemas.microsoft.com/office/powerpoint/2010/main" val="1278807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200" dirty="0"/>
              <a:t>具有敌方观测到的诱饵数据的电网</a:t>
            </a:r>
          </a:p>
        </p:txBody>
      </p:sp>
    </p:spTree>
    <p:extLst>
      <p:ext uri="{BB962C8B-B14F-4D97-AF65-F5344CB8AC3E}">
        <p14:creationId xmlns:p14="http://schemas.microsoft.com/office/powerpoint/2010/main" val="325343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200" dirty="0"/>
          </a:p>
        </p:txBody>
      </p:sp>
    </p:spTree>
    <p:extLst>
      <p:ext uri="{BB962C8B-B14F-4D97-AF65-F5344CB8AC3E}">
        <p14:creationId xmlns:p14="http://schemas.microsoft.com/office/powerpoint/2010/main" val="255884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只需要选择一个种子设备来代表每个供应商或模型，我们基于它来分析运行时行为。设备配置文件使来自虚拟节点的网络流遵循真实设备的概率行为，而不是复制相同的模式</a:t>
            </a:r>
            <a:r>
              <a:rPr lang="zh-CN" altLang="en-US" sz="1050" dirty="0"/>
              <a:t> </a:t>
            </a:r>
            <a:endParaRPr lang="zh-CN" altLang="en-US" sz="200" dirty="0"/>
          </a:p>
        </p:txBody>
      </p:sp>
    </p:spTree>
    <p:extLst>
      <p:ext uri="{BB962C8B-B14F-4D97-AF65-F5344CB8AC3E}">
        <p14:creationId xmlns:p14="http://schemas.microsoft.com/office/powerpoint/2010/main" val="2403011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当网络数据包到达边缘交换机时，协议解析器从数据包中提取头信息；如果它们的目的地是虚拟节点（网络流 </a:t>
            </a:r>
            <a:r>
              <a:rPr lang="en-US" altLang="zh-CN" sz="1800" dirty="0">
                <a:effectLst/>
              </a:rPr>
              <a:t>c </a:t>
            </a:r>
            <a:r>
              <a:rPr lang="zh-CN" altLang="en-US" sz="1800" dirty="0">
                <a:effectLst/>
              </a:rPr>
              <a:t>和 </a:t>
            </a:r>
            <a:r>
              <a:rPr lang="en-US" altLang="zh-CN" sz="1800" dirty="0">
                <a:effectLst/>
              </a:rPr>
              <a:t>e</a:t>
            </a:r>
            <a:r>
              <a:rPr lang="zh-CN" altLang="en-US" sz="1800" dirty="0">
                <a:effectLst/>
              </a:rPr>
              <a:t>），流量调节器会将它们重定向到种子设备。在接收到转发的数据包后，种子设备做出响应（</a:t>
            </a:r>
            <a:r>
              <a:rPr lang="en-US" altLang="zh-CN" sz="1800" dirty="0">
                <a:effectLst/>
              </a:rPr>
              <a:t>f</a:t>
            </a:r>
            <a:r>
              <a:rPr lang="zh-CN" altLang="en-US" sz="1800" dirty="0">
                <a:effectLst/>
              </a:rPr>
              <a:t>）</a:t>
            </a:r>
            <a:r>
              <a:rPr lang="zh-CN" altLang="en-US" sz="1050" dirty="0"/>
              <a:t> </a:t>
            </a:r>
            <a:endParaRPr lang="zh-CN" altLang="en-US" sz="200" dirty="0"/>
          </a:p>
        </p:txBody>
      </p:sp>
    </p:spTree>
    <p:extLst>
      <p:ext uri="{BB962C8B-B14F-4D97-AF65-F5344CB8AC3E}">
        <p14:creationId xmlns:p14="http://schemas.microsoft.com/office/powerpoint/2010/main" val="359631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200" dirty="0"/>
          </a:p>
        </p:txBody>
      </p:sp>
    </p:spTree>
    <p:extLst>
      <p:ext uri="{BB962C8B-B14F-4D97-AF65-F5344CB8AC3E}">
        <p14:creationId xmlns:p14="http://schemas.microsoft.com/office/powerpoint/2010/main" val="1907408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200" dirty="0"/>
          </a:p>
        </p:txBody>
      </p:sp>
    </p:spTree>
    <p:extLst>
      <p:ext uri="{BB962C8B-B14F-4D97-AF65-F5344CB8AC3E}">
        <p14:creationId xmlns:p14="http://schemas.microsoft.com/office/powerpoint/2010/main" val="105763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这个概率随着 </a:t>
            </a:r>
            <a:r>
              <a:rPr lang="en-US" altLang="zh-CN" sz="1800" dirty="0">
                <a:effectLst/>
              </a:rPr>
              <a:t>n'</a:t>
            </a:r>
            <a:r>
              <a:rPr lang="zh-CN" altLang="en-US" sz="1800" dirty="0">
                <a:effectLst/>
              </a:rPr>
              <a:t>和 </a:t>
            </a:r>
            <a:r>
              <a:rPr lang="en-US" altLang="zh-CN" sz="1800" dirty="0">
                <a:effectLst/>
              </a:rPr>
              <a:t>m1 </a:t>
            </a:r>
            <a:r>
              <a:rPr lang="zh-CN" altLang="en-US" sz="1800" dirty="0">
                <a:effectLst/>
              </a:rPr>
              <a:t>呈指数下降</a:t>
            </a:r>
            <a:r>
              <a:rPr lang="zh-CN" altLang="en-US" sz="1050" dirty="0"/>
              <a:t> </a:t>
            </a:r>
            <a:endParaRPr lang="zh-CN" altLang="en-US" sz="200" dirty="0"/>
          </a:p>
        </p:txBody>
      </p:sp>
    </p:spTree>
    <p:extLst>
      <p:ext uri="{BB962C8B-B14F-4D97-AF65-F5344CB8AC3E}">
        <p14:creationId xmlns:p14="http://schemas.microsoft.com/office/powerpoint/2010/main" val="3500707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200" dirty="0"/>
          </a:p>
        </p:txBody>
      </p:sp>
    </p:spTree>
    <p:extLst>
      <p:ext uri="{BB962C8B-B14F-4D97-AF65-F5344CB8AC3E}">
        <p14:creationId xmlns:p14="http://schemas.microsoft.com/office/powerpoint/2010/main" val="2986079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200" dirty="0"/>
          </a:p>
        </p:txBody>
      </p:sp>
    </p:spTree>
    <p:extLst>
      <p:ext uri="{BB962C8B-B14F-4D97-AF65-F5344CB8AC3E}">
        <p14:creationId xmlns:p14="http://schemas.microsoft.com/office/powerpoint/2010/main" val="425223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如果没有精心设计，来自虚拟节点的网络数据包搭载的数据仍然可以让攻击者学习网格的物理知识，例如物理拓扑和测量。</a:t>
            </a:r>
            <a:r>
              <a:rPr lang="zh-CN" altLang="en-US" sz="1050" dirty="0"/>
              <a:t> </a:t>
            </a:r>
            <a:endParaRPr lang="en-US" altLang="zh-CN" sz="1050" dirty="0"/>
          </a:p>
          <a:p>
            <a:r>
              <a:rPr lang="zh-CN" altLang="en-US" sz="1800" dirty="0">
                <a:effectLst/>
              </a:rPr>
              <a:t>可以在任何运行在通用计算机上的电网分析工具中实现诱饵数据构造算法，例如我们用于评估的 </a:t>
            </a:r>
            <a:r>
              <a:rPr lang="en-US" altLang="zh-CN" sz="1800" dirty="0">
                <a:effectLst/>
              </a:rPr>
              <a:t>MATPOWER</a:t>
            </a:r>
            <a:r>
              <a:rPr lang="zh-CN" altLang="en-US" sz="1050" dirty="0"/>
              <a:t> </a:t>
            </a:r>
            <a:endParaRPr lang="zh-CN" altLang="en-US" sz="200" dirty="0"/>
          </a:p>
        </p:txBody>
      </p:sp>
    </p:spTree>
    <p:extLst>
      <p:ext uri="{BB962C8B-B14F-4D97-AF65-F5344CB8AC3E}">
        <p14:creationId xmlns:p14="http://schemas.microsoft.com/office/powerpoint/2010/main" val="2075164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有许多传感器测量值，例如电压、电流和功率，可用于表示电网的物理状态</a:t>
            </a:r>
            <a:r>
              <a:rPr lang="zh-CN" altLang="en-US" sz="1050" dirty="0"/>
              <a:t> </a:t>
            </a:r>
            <a:endParaRPr lang="zh-CN" altLang="en-US" sz="200" dirty="0"/>
          </a:p>
        </p:txBody>
      </p:sp>
    </p:spTree>
    <p:extLst>
      <p:ext uri="{BB962C8B-B14F-4D97-AF65-F5344CB8AC3E}">
        <p14:creationId xmlns:p14="http://schemas.microsoft.com/office/powerpoint/2010/main" val="389048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200" dirty="0"/>
          </a:p>
        </p:txBody>
      </p:sp>
    </p:spTree>
    <p:extLst>
      <p:ext uri="{BB962C8B-B14F-4D97-AF65-F5344CB8AC3E}">
        <p14:creationId xmlns:p14="http://schemas.microsoft.com/office/powerpoint/2010/main" val="155314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使用由此产生的错误来稍微调整诱饵数据的值，使它们更接近有效值，仍然实现了误导性目标</a:t>
            </a:r>
            <a:r>
              <a:rPr lang="zh-CN" altLang="en-US" sz="1050" dirty="0"/>
              <a:t> </a:t>
            </a:r>
            <a:endParaRPr lang="zh-CN" altLang="en-US" sz="200" dirty="0"/>
          </a:p>
        </p:txBody>
      </p:sp>
    </p:spTree>
    <p:extLst>
      <p:ext uri="{BB962C8B-B14F-4D97-AF65-F5344CB8AC3E}">
        <p14:creationId xmlns:p14="http://schemas.microsoft.com/office/powerpoint/2010/main" val="1342099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sym typeface="+mn-ea"/>
            </a:endParaRPr>
          </a:p>
        </p:txBody>
      </p:sp>
    </p:spTree>
    <p:extLst>
      <p:ext uri="{BB962C8B-B14F-4D97-AF65-F5344CB8AC3E}">
        <p14:creationId xmlns:p14="http://schemas.microsoft.com/office/powerpoint/2010/main" val="1503186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一二四作来自同一个学校（</a:t>
            </a:r>
            <a:r>
              <a:rPr kumimoji="1" lang="zh-CN" altLang="en-US" sz="1200" i="0" dirty="0">
                <a:latin typeface="华文楷体" panose="02010600040101010101" pitchFamily="2" charset="-122"/>
                <a:ea typeface="华文楷体" panose="02010600040101010101" pitchFamily="2" charset="-122"/>
                <a:cs typeface="Times New Roman" panose="02020603050405020304" pitchFamily="18" charset="0"/>
              </a:rPr>
              <a:t>内华达大学里诺分校</a:t>
            </a:r>
            <a:r>
              <a:rPr lang="zh-CN" altLang="en-US" dirty="0"/>
              <a:t>）</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283476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用于评估的网络物理试验台。我们将网络链路的延迟设置为</a:t>
            </a:r>
            <a:r>
              <a:rPr lang="en-US" altLang="zh-CN" sz="1800" dirty="0">
                <a:effectLst/>
              </a:rPr>
              <a:t>20</a:t>
            </a:r>
            <a:r>
              <a:rPr lang="zh-CN" altLang="en-US" sz="1800" dirty="0">
                <a:effectLst/>
              </a:rPr>
              <a:t>毫秒（</a:t>
            </a:r>
            <a:r>
              <a:rPr lang="en-US" altLang="zh-CN" sz="1800" dirty="0" err="1">
                <a:effectLst/>
              </a:rPr>
              <a:t>ms</a:t>
            </a:r>
            <a:r>
              <a:rPr lang="zh-CN" altLang="en-US" sz="1800" dirty="0">
                <a:effectLst/>
              </a:rPr>
              <a:t>）平均值和</a:t>
            </a:r>
            <a:r>
              <a:rPr lang="en-US" altLang="zh-CN" sz="1800" dirty="0">
                <a:effectLst/>
              </a:rPr>
              <a:t>5</a:t>
            </a:r>
            <a:r>
              <a:rPr lang="zh-CN" altLang="en-US" sz="1800" dirty="0">
                <a:effectLst/>
              </a:rPr>
              <a:t>毫秒抖动的正态分布，调整通用广域网的设置，以满足电网的要求。</a:t>
            </a:r>
            <a:r>
              <a:rPr lang="zh-CN" altLang="en-US" dirty="0"/>
              <a:t> </a:t>
            </a:r>
          </a:p>
        </p:txBody>
      </p:sp>
    </p:spTree>
    <p:extLst>
      <p:ext uri="{BB962C8B-B14F-4D97-AF65-F5344CB8AC3E}">
        <p14:creationId xmlns:p14="http://schemas.microsoft.com/office/powerpoint/2010/main" val="4019366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1671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后两个系统代表了波兰 </a:t>
            </a:r>
            <a:r>
              <a:rPr lang="en-US" altLang="zh-CN" sz="1800" dirty="0">
                <a:effectLst/>
              </a:rPr>
              <a:t>400</a:t>
            </a:r>
            <a:r>
              <a:rPr lang="zh-CN" altLang="en-US" sz="1800" dirty="0">
                <a:effectLst/>
              </a:rPr>
              <a:t>、</a:t>
            </a:r>
            <a:r>
              <a:rPr lang="en-US" altLang="zh-CN" sz="1800" dirty="0">
                <a:effectLst/>
              </a:rPr>
              <a:t>220 </a:t>
            </a:r>
            <a:r>
              <a:rPr lang="zh-CN" altLang="en-US" sz="1800" dirty="0">
                <a:effectLst/>
              </a:rPr>
              <a:t>和 </a:t>
            </a:r>
            <a:r>
              <a:rPr lang="en-US" altLang="zh-CN" sz="1800" dirty="0">
                <a:effectLst/>
              </a:rPr>
              <a:t>110 kV </a:t>
            </a:r>
            <a:r>
              <a:rPr lang="zh-CN" altLang="en-US" sz="1800" dirty="0">
                <a:effectLst/>
              </a:rPr>
              <a:t>国家输电网络中最大的两个区域</a:t>
            </a:r>
            <a:r>
              <a:rPr lang="zh-CN" altLang="en-US" dirty="0"/>
              <a:t> </a:t>
            </a:r>
          </a:p>
        </p:txBody>
      </p:sp>
    </p:spTree>
    <p:extLst>
      <p:ext uri="{BB962C8B-B14F-4D97-AF65-F5344CB8AC3E}">
        <p14:creationId xmlns:p14="http://schemas.microsoft.com/office/powerpoint/2010/main" val="2441928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48899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测量了携带测量数据的响应中的时间戳与相应的</a:t>
            </a:r>
            <a:r>
              <a:rPr lang="en-US" altLang="zh-CN" sz="1800" dirty="0">
                <a:effectLst/>
              </a:rPr>
              <a:t>TCP</a:t>
            </a:r>
            <a:r>
              <a:rPr lang="zh-CN" altLang="en-US" sz="1800" dirty="0">
                <a:effectLst/>
              </a:rPr>
              <a:t>确认中的时间戳之间的差异，以准确揭示真实设备或虚拟节点中的执行时间。</a:t>
            </a:r>
            <a:endParaRPr lang="en-US" altLang="zh-CN" sz="1800" dirty="0">
              <a:effectLst/>
            </a:endParaRPr>
          </a:p>
          <a:p>
            <a:r>
              <a:rPr lang="zh-CN" altLang="en-US" sz="1800" dirty="0">
                <a:effectLst/>
              </a:rPr>
              <a:t>图</a:t>
            </a:r>
            <a:r>
              <a:rPr lang="en-US" altLang="zh-CN" sz="1800" dirty="0">
                <a:effectLst/>
              </a:rPr>
              <a:t>9</a:t>
            </a:r>
            <a:r>
              <a:rPr lang="zh-CN" altLang="en-US" sz="1800" dirty="0">
                <a:effectLst/>
              </a:rPr>
              <a:t>：三个</a:t>
            </a:r>
            <a:r>
              <a:rPr lang="en-US" altLang="zh-CN" sz="1800" dirty="0">
                <a:effectLst/>
              </a:rPr>
              <a:t>IED</a:t>
            </a:r>
            <a:r>
              <a:rPr lang="zh-CN" altLang="en-US" sz="1800" dirty="0">
                <a:effectLst/>
              </a:rPr>
              <a:t>的数据采集（顶部）和控制操作（底部）执行时间（</a:t>
            </a:r>
            <a:r>
              <a:rPr lang="en-US" altLang="zh-CN" sz="1800" dirty="0">
                <a:effectLst/>
              </a:rPr>
              <a:t>x</a:t>
            </a:r>
            <a:r>
              <a:rPr lang="zh-CN" altLang="en-US" sz="1800" dirty="0">
                <a:effectLst/>
              </a:rPr>
              <a:t>轴）的</a:t>
            </a:r>
            <a:r>
              <a:rPr lang="en-US" altLang="zh-CN" sz="1800" dirty="0">
                <a:effectLst/>
              </a:rPr>
              <a:t>PDF</a:t>
            </a:r>
            <a:r>
              <a:rPr lang="zh-CN" altLang="en-US" sz="1800" dirty="0">
                <a:effectLst/>
              </a:rPr>
              <a:t>（</a:t>
            </a:r>
            <a:r>
              <a:rPr lang="en-US" altLang="zh-CN" sz="1800" dirty="0">
                <a:effectLst/>
              </a:rPr>
              <a:t>y</a:t>
            </a:r>
            <a:r>
              <a:rPr lang="zh-CN" altLang="en-US" sz="1800" dirty="0">
                <a:effectLst/>
              </a:rPr>
              <a:t>轴）。显示了为数据采集和控制操作测量的执行时间的概率密度函数 </a:t>
            </a:r>
            <a:r>
              <a:rPr lang="en-US" altLang="zh-CN" sz="1800" dirty="0">
                <a:effectLst/>
              </a:rPr>
              <a:t>(PDF)</a:t>
            </a:r>
            <a:r>
              <a:rPr lang="zh-CN" altLang="en-US" dirty="0"/>
              <a:t> </a:t>
            </a:r>
            <a:r>
              <a:rPr lang="zh-CN" altLang="en-US" sz="1800" dirty="0">
                <a:effectLst/>
              </a:rPr>
              <a:t>，以看到 </a:t>
            </a:r>
            <a:r>
              <a:rPr lang="en-US" altLang="zh-CN" sz="1800" dirty="0">
                <a:effectLst/>
              </a:rPr>
              <a:t>PDF </a:t>
            </a:r>
            <a:r>
              <a:rPr lang="zh-CN" altLang="en-US" sz="1800" dirty="0">
                <a:effectLst/>
              </a:rPr>
              <a:t>模式在不同的操作类型和设备上有所不同。在所有情况下，虚拟节点都可以遵循真实设备的通信模式。我们只观察到它们之间执行时间的微小差异，小于 </a:t>
            </a:r>
            <a:r>
              <a:rPr lang="en-US" altLang="zh-CN" sz="1800" dirty="0">
                <a:effectLst/>
              </a:rPr>
              <a:t>2 </a:t>
            </a:r>
            <a:r>
              <a:rPr lang="zh-CN" altLang="en-US" sz="1800" dirty="0">
                <a:effectLst/>
              </a:rPr>
              <a:t>毫秒，这属于由设备和交换机的位置和配置等因素引起的正常变化</a:t>
            </a:r>
            <a:r>
              <a:rPr lang="zh-CN" altLang="en-US" dirty="0"/>
              <a:t>  </a:t>
            </a:r>
          </a:p>
        </p:txBody>
      </p:sp>
    </p:spTree>
    <p:extLst>
      <p:ext uri="{BB962C8B-B14F-4D97-AF65-F5344CB8AC3E}">
        <p14:creationId xmlns:p14="http://schemas.microsoft.com/office/powerpoint/2010/main" val="4030192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800" dirty="0">
                <a:effectLst/>
              </a:rPr>
              <a:t>在图 </a:t>
            </a:r>
            <a:r>
              <a:rPr lang="en-US" altLang="zh-CN" sz="800" dirty="0">
                <a:effectLst/>
              </a:rPr>
              <a:t>10 </a:t>
            </a:r>
            <a:r>
              <a:rPr lang="zh-CN" altLang="en-US" sz="800" dirty="0">
                <a:effectLst/>
              </a:rPr>
              <a:t>中，我们展示了由真实设备和相应虚拟节点测量的电压幅度，该电压幅度被归一化为参考变电站（即“松弛总线”）。基于设备配置文件，虚拟节点可以跟随真实设备的物理状态变化，差异小于 </a:t>
            </a:r>
            <a:r>
              <a:rPr lang="en-US" altLang="zh-CN" sz="800" dirty="0">
                <a:effectLst/>
              </a:rPr>
              <a:t>1%</a:t>
            </a:r>
            <a:r>
              <a:rPr lang="zh-CN" altLang="en-US" sz="800" dirty="0">
                <a:effectLst/>
              </a:rPr>
              <a:t>。虚拟节点的物理状态与真实设备的物理状态并不完全相同，由数据包挂钩组件根据设备配置文件进行调整。</a:t>
            </a:r>
            <a:r>
              <a:rPr lang="zh-CN" altLang="en-US" sz="800" dirty="0"/>
              <a:t> </a:t>
            </a:r>
          </a:p>
        </p:txBody>
      </p:sp>
    </p:spTree>
    <p:extLst>
      <p:ext uri="{BB962C8B-B14F-4D97-AF65-F5344CB8AC3E}">
        <p14:creationId xmlns:p14="http://schemas.microsoft.com/office/powerpoint/2010/main" val="46217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通过假设对手每秒可以被动监控多达 </a:t>
            </a:r>
            <a:r>
              <a:rPr lang="en-US" altLang="zh-CN" sz="1800" dirty="0">
                <a:effectLst/>
              </a:rPr>
              <a:t>200 </a:t>
            </a:r>
            <a:r>
              <a:rPr lang="zh-CN" altLang="en-US" sz="1800" dirty="0">
                <a:effectLst/>
              </a:rPr>
              <a:t>个网络数据包（在现代电网中可以观察到的最频繁的数据采集 </a:t>
            </a:r>
            <a:r>
              <a:rPr lang="en-US" altLang="zh-CN" sz="1800" dirty="0">
                <a:effectLst/>
              </a:rPr>
              <a:t>[7]</a:t>
            </a:r>
            <a:r>
              <a:rPr lang="zh-CN" altLang="en-US" sz="1800" dirty="0">
                <a:effectLst/>
              </a:rPr>
              <a:t>）来做出这样的估计。</a:t>
            </a:r>
            <a:endParaRPr lang="zh-CN" altLang="en-US" dirty="0">
              <a:effectLst/>
            </a:endParaRPr>
          </a:p>
          <a:p>
            <a:r>
              <a:rPr lang="zh-CN" altLang="en-US" sz="1100" dirty="0">
                <a:effectLst/>
              </a:rPr>
              <a:t>这是因为攻击者对真实设备做出正确猜测的概率会随着电网规模的增大而显着降低</a:t>
            </a:r>
            <a:r>
              <a:rPr lang="zh-CN" altLang="en-US" sz="900" dirty="0"/>
              <a:t> </a:t>
            </a:r>
          </a:p>
        </p:txBody>
      </p:sp>
    </p:spTree>
    <p:extLst>
      <p:ext uri="{BB962C8B-B14F-4D97-AF65-F5344CB8AC3E}">
        <p14:creationId xmlns:p14="http://schemas.microsoft.com/office/powerpoint/2010/main" val="277250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伊利诺伊大学厄本那</a:t>
            </a:r>
            <a:r>
              <a:rPr lang="en-US" altLang="zh-CN" dirty="0"/>
              <a:t>-</a:t>
            </a:r>
            <a:r>
              <a:rPr lang="zh-CN" altLang="en-US" dirty="0"/>
              <a:t>香槟分校电气和计算机工程系的副教授，是协调科学实验室和信息信托研究所的成员，于</a:t>
            </a:r>
            <a:r>
              <a:rPr lang="en-US" altLang="zh-CN" dirty="0"/>
              <a:t>2005</a:t>
            </a:r>
            <a:r>
              <a:rPr lang="zh-CN" altLang="en-US" dirty="0"/>
              <a:t>年</a:t>
            </a:r>
            <a:r>
              <a:rPr lang="en-US" altLang="zh-CN" dirty="0"/>
              <a:t>8</a:t>
            </a:r>
            <a:r>
              <a:rPr lang="zh-CN" altLang="en-US" dirty="0"/>
              <a:t>月加入伊利诺伊大学。</a:t>
            </a:r>
            <a:r>
              <a:rPr lang="en-US" altLang="zh-CN" dirty="0"/>
              <a:t>1997</a:t>
            </a:r>
            <a:r>
              <a:rPr lang="zh-CN" altLang="en-US" dirty="0"/>
              <a:t>年获得华盛顿大学计算机科学和数学学士学位，</a:t>
            </a:r>
            <a:r>
              <a:rPr lang="en-US" altLang="zh-CN" dirty="0"/>
              <a:t>2003</a:t>
            </a:r>
            <a:r>
              <a:rPr lang="zh-CN" altLang="en-US" dirty="0"/>
              <a:t>年在卡内基梅隆大学计算机科学系获得博士学位，</a:t>
            </a:r>
            <a:r>
              <a:rPr lang="en-US" altLang="zh-CN" dirty="0"/>
              <a:t>03-05</a:t>
            </a:r>
            <a:r>
              <a:rPr lang="zh-CN" altLang="en-US" dirty="0"/>
              <a:t>年是加州大学伯克利分校的博士后研究员。</a:t>
            </a:r>
            <a:endParaRPr lang="en-US" altLang="zh-CN" dirty="0"/>
          </a:p>
          <a:p>
            <a:r>
              <a:rPr lang="zh-CN" altLang="en-US" dirty="0"/>
              <a:t>四作是</a:t>
            </a:r>
            <a:r>
              <a:rPr kumimoji="1" lang="zh-CN" altLang="en-US" sz="1200" i="0" dirty="0">
                <a:latin typeface="华文楷体" panose="02010600040101010101" pitchFamily="2" charset="-122"/>
                <a:ea typeface="华文楷体" panose="02010600040101010101" pitchFamily="2" charset="-122"/>
                <a:cs typeface="Times New Roman" panose="02020603050405020304" pitchFamily="18" charset="0"/>
              </a:rPr>
              <a:t>内华达大学里诺分校讲师</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466902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rPr>
              <a:t>FN</a:t>
            </a:r>
            <a:r>
              <a:rPr lang="zh-CN" altLang="en-US" sz="1800" dirty="0">
                <a:effectLst/>
              </a:rPr>
              <a:t>：攻击者成功地从真实设备获得测量结果，</a:t>
            </a:r>
            <a:r>
              <a:rPr lang="en-US" altLang="zh-CN" sz="1800" dirty="0">
                <a:effectLst/>
              </a:rPr>
              <a:t>FP</a:t>
            </a:r>
            <a:r>
              <a:rPr lang="zh-CN" altLang="en-US" sz="1800" dirty="0">
                <a:effectLst/>
              </a:rPr>
              <a:t>：合法应用程序访问不可访问的虚拟节点</a:t>
            </a:r>
            <a:endParaRPr lang="en-US" altLang="zh-CN" sz="1800" dirty="0">
              <a:effectLst/>
            </a:endParaRPr>
          </a:p>
        </p:txBody>
      </p:sp>
    </p:spTree>
    <p:extLst>
      <p:ext uri="{BB962C8B-B14F-4D97-AF65-F5344CB8AC3E}">
        <p14:creationId xmlns:p14="http://schemas.microsoft.com/office/powerpoint/2010/main" val="1053521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量化诱饵数据的有效性并确认理论发现</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当使用概率丢弃协议时，攻击者必须生成大量探针来识别真实测量值。如果他们使用真实和诱饵测量的组合来准备攻击，攻击误导策略可能会导致攻击者设计无效的攻击。</a:t>
            </a:r>
            <a:r>
              <a:rPr lang="zh-CN" altLang="en-US" sz="900" dirty="0"/>
              <a:t> </a:t>
            </a:r>
            <a:endParaRPr lang="zh-CN" altLang="en-US" sz="800" dirty="0"/>
          </a:p>
          <a:p>
            <a:endParaRPr lang="zh-CN" altLang="en-US" dirty="0"/>
          </a:p>
        </p:txBody>
      </p:sp>
    </p:spTree>
    <p:extLst>
      <p:ext uri="{BB962C8B-B14F-4D97-AF65-F5344CB8AC3E}">
        <p14:creationId xmlns:p14="http://schemas.microsoft.com/office/powerpoint/2010/main" val="4170189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83496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26311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60889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err="1">
                <a:effectLst/>
              </a:rPr>
              <a:t>DefRec</a:t>
            </a:r>
            <a:r>
              <a:rPr lang="en-US" altLang="zh-CN" sz="1800" dirty="0">
                <a:effectLst/>
              </a:rPr>
              <a:t> </a:t>
            </a:r>
            <a:r>
              <a:rPr lang="zh-CN" altLang="en-US" sz="1800" dirty="0">
                <a:effectLst/>
              </a:rPr>
              <a:t>中指定的中断策略引入了来自虚拟节点的额外网络流量。我们进行了实验以了解注入数据包对现有网络性能的影响</a:t>
            </a:r>
            <a:r>
              <a:rPr lang="zh-CN" altLang="en-US" dirty="0"/>
              <a:t> </a:t>
            </a:r>
          </a:p>
        </p:txBody>
      </p:sp>
    </p:spTree>
    <p:extLst>
      <p:ext uri="{BB962C8B-B14F-4D97-AF65-F5344CB8AC3E}">
        <p14:creationId xmlns:p14="http://schemas.microsoft.com/office/powerpoint/2010/main" val="2373269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当站点中的真实数据发生重大变化时，我们会确定一组新的诱饵数据</a:t>
            </a:r>
            <a:r>
              <a:rPr lang="zh-CN" altLang="en-US" dirty="0"/>
              <a:t> </a:t>
            </a:r>
          </a:p>
        </p:txBody>
      </p:sp>
    </p:spTree>
    <p:extLst>
      <p:ext uri="{BB962C8B-B14F-4D97-AF65-F5344CB8AC3E}">
        <p14:creationId xmlns:p14="http://schemas.microsoft.com/office/powerpoint/2010/main" val="213267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extLst>
      <p:ext uri="{BB962C8B-B14F-4D97-AF65-F5344CB8AC3E}">
        <p14:creationId xmlns:p14="http://schemas.microsoft.com/office/powerpoint/2010/main" val="1767978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94150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15271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39870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58101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a:effectLst/>
              </a:rPr>
              <a:t>IDS</a:t>
            </a:r>
            <a:r>
              <a:rPr lang="zh-CN" altLang="en-US" sz="1800" dirty="0">
                <a:effectLst/>
              </a:rPr>
              <a:t>，尤其是基于异常的 </a:t>
            </a:r>
            <a:r>
              <a:rPr lang="en-US" altLang="zh-CN" sz="1800" dirty="0">
                <a:effectLst/>
              </a:rPr>
              <a:t>IDS</a:t>
            </a:r>
            <a:r>
              <a:rPr lang="zh-CN" altLang="en-US" sz="1800" dirty="0">
                <a:effectLst/>
              </a:rPr>
              <a:t>，依赖于正确的系统模型来识别异常</a:t>
            </a:r>
            <a:r>
              <a:rPr lang="zh-CN" altLang="en-US" dirty="0"/>
              <a:t> </a:t>
            </a:r>
            <a:endParaRPr lang="en-US" altLang="zh-CN" dirty="0"/>
          </a:p>
          <a:p>
            <a:r>
              <a:rPr lang="zh-CN" altLang="en-US" dirty="0"/>
              <a:t>恢复防御机制的计算优势</a:t>
            </a:r>
          </a:p>
        </p:txBody>
      </p:sp>
    </p:spTree>
    <p:extLst>
      <p:ext uri="{BB962C8B-B14F-4D97-AF65-F5344CB8AC3E}">
        <p14:creationId xmlns:p14="http://schemas.microsoft.com/office/powerpoint/2010/main" val="3269042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7.xml"/><Relationship Id="rId7" Type="http://schemas.openxmlformats.org/officeDocument/2006/relationships/slideMaster" Target="../slideMasters/slideMaster2.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5.xml"/><Relationship Id="rId7" Type="http://schemas.openxmlformats.org/officeDocument/2006/relationships/image" Target="../media/image4.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Master" Target="../slideMasters/slideMaster2.xml"/><Relationship Id="rId5" Type="http://schemas.openxmlformats.org/officeDocument/2006/relationships/tags" Target="../tags/tag77.xml"/><Relationship Id="rId4" Type="http://schemas.openxmlformats.org/officeDocument/2006/relationships/tags" Target="../tags/tag76.xml"/><Relationship Id="rId9"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1.png"/><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5.xml"/><Relationship Id="rId7" Type="http://schemas.openxmlformats.org/officeDocument/2006/relationships/slideMaster" Target="../slideMasters/slideMaster2.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9"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3.png"/><Relationship Id="rId5" Type="http://schemas.openxmlformats.org/officeDocument/2006/relationships/tags" Target="../tags/tag103.xml"/><Relationship Id="rId10" Type="http://schemas.openxmlformats.org/officeDocument/2006/relationships/image" Target="../media/image2.png"/><Relationship Id="rId4" Type="http://schemas.openxmlformats.org/officeDocument/2006/relationships/tags" Target="../tags/tag102.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14.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image" Target="../media/image3.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2.png"/><Relationship Id="rId5" Type="http://schemas.openxmlformats.org/officeDocument/2006/relationships/tags" Target="../tags/tag111.xml"/><Relationship Id="rId10" Type="http://schemas.openxmlformats.org/officeDocument/2006/relationships/slideMaster" Target="../slideMasters/slideMaster2.xml"/><Relationship Id="rId4" Type="http://schemas.openxmlformats.org/officeDocument/2006/relationships/tags" Target="../tags/tag110.xml"/><Relationship Id="rId9" Type="http://schemas.openxmlformats.org/officeDocument/2006/relationships/tags" Target="../tags/tag115.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23.xml"/><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image" Target="../media/image3.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2.png"/><Relationship Id="rId5" Type="http://schemas.openxmlformats.org/officeDocument/2006/relationships/tags" Target="../tags/tag120.xml"/><Relationship Id="rId10" Type="http://schemas.openxmlformats.org/officeDocument/2006/relationships/slideMaster" Target="../slideMasters/slideMaster2.xml"/><Relationship Id="rId4" Type="http://schemas.openxmlformats.org/officeDocument/2006/relationships/tags" Target="../tags/tag119.xml"/><Relationship Id="rId9" Type="http://schemas.openxmlformats.org/officeDocument/2006/relationships/tags" Target="../tags/tag124.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32.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3.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image" Target="../media/image2.png"/><Relationship Id="rId5" Type="http://schemas.openxmlformats.org/officeDocument/2006/relationships/tags" Target="../tags/tag129.xml"/><Relationship Id="rId10" Type="http://schemas.openxmlformats.org/officeDocument/2006/relationships/slideMaster" Target="../slideMasters/slideMaster2.xml"/><Relationship Id="rId4" Type="http://schemas.openxmlformats.org/officeDocument/2006/relationships/tags" Target="../tags/tag128.xml"/><Relationship Id="rId9" Type="http://schemas.openxmlformats.org/officeDocument/2006/relationships/tags" Target="../tags/tag133.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image" Target="../media/image2.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slideMaster" Target="../slideMasters/slideMaster2.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0" Type="http://schemas.openxmlformats.org/officeDocument/2006/relationships/tags" Target="../tags/tag143.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52.xml"/><Relationship Id="rId3" Type="http://schemas.openxmlformats.org/officeDocument/2006/relationships/tags" Target="../tags/tag147.xml"/><Relationship Id="rId7" Type="http://schemas.openxmlformats.org/officeDocument/2006/relationships/tags" Target="../tags/tag15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image" Target="../media/image3.png"/><Relationship Id="rId5" Type="http://schemas.openxmlformats.org/officeDocument/2006/relationships/tags" Target="../tags/tag149.xml"/><Relationship Id="rId10" Type="http://schemas.openxmlformats.org/officeDocument/2006/relationships/image" Target="../media/image2.png"/><Relationship Id="rId4" Type="http://schemas.openxmlformats.org/officeDocument/2006/relationships/tags" Target="../tags/tag148.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5" Type="http://schemas.openxmlformats.org/officeDocument/2006/relationships/image" Target="../media/image5.jpeg"/><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0.xml"/><Relationship Id="rId1" Type="http://schemas.openxmlformats.org/officeDocument/2006/relationships/tags" Target="../tags/tag15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63.xml"/><Relationship Id="rId7" Type="http://schemas.openxmlformats.org/officeDocument/2006/relationships/image" Target="../media/image8.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slideMaster" Target="../slideMasters/slideMaster3.xml"/><Relationship Id="rId5" Type="http://schemas.openxmlformats.org/officeDocument/2006/relationships/tags" Target="../tags/tag165.xml"/><Relationship Id="rId4" Type="http://schemas.openxmlformats.org/officeDocument/2006/relationships/tags" Target="../tags/tag164.xml"/><Relationship Id="rId9"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7.xml"/><Relationship Id="rId1" Type="http://schemas.openxmlformats.org/officeDocument/2006/relationships/tags" Target="../tags/tag16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image" Target="../media/image6.pn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 Id="rId5" Type="http://schemas.openxmlformats.org/officeDocument/2006/relationships/image" Target="../media/image5.jpeg"/><Relationship Id="rId4"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83.xml"/><Relationship Id="rId7" Type="http://schemas.openxmlformats.org/officeDocument/2006/relationships/slideMaster" Target="../slideMasters/slideMaster3.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9"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194.xml"/><Relationship Id="rId3" Type="http://schemas.openxmlformats.org/officeDocument/2006/relationships/tags" Target="../tags/tag189.xml"/><Relationship Id="rId7" Type="http://schemas.openxmlformats.org/officeDocument/2006/relationships/tags" Target="../tags/tag193.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image" Target="../media/image7.png"/><Relationship Id="rId5" Type="http://schemas.openxmlformats.org/officeDocument/2006/relationships/tags" Target="../tags/tag191.xml"/><Relationship Id="rId10" Type="http://schemas.openxmlformats.org/officeDocument/2006/relationships/image" Target="../media/image6.png"/><Relationship Id="rId4" Type="http://schemas.openxmlformats.org/officeDocument/2006/relationships/tags" Target="../tags/tag190.xml"/><Relationship Id="rId9"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202.xml"/><Relationship Id="rId3" Type="http://schemas.openxmlformats.org/officeDocument/2006/relationships/tags" Target="../tags/tag197.xml"/><Relationship Id="rId7" Type="http://schemas.openxmlformats.org/officeDocument/2006/relationships/tags" Target="../tags/tag201.xml"/><Relationship Id="rId12" Type="http://schemas.openxmlformats.org/officeDocument/2006/relationships/image" Target="../media/image7.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image" Target="../media/image6.png"/><Relationship Id="rId5" Type="http://schemas.openxmlformats.org/officeDocument/2006/relationships/tags" Target="../tags/tag199.xml"/><Relationship Id="rId10" Type="http://schemas.openxmlformats.org/officeDocument/2006/relationships/slideMaster" Target="../slideMasters/slideMaster3.xml"/><Relationship Id="rId4" Type="http://schemas.openxmlformats.org/officeDocument/2006/relationships/tags" Target="../tags/tag198.xml"/><Relationship Id="rId9" Type="http://schemas.openxmlformats.org/officeDocument/2006/relationships/tags" Target="../tags/tag203.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211.xml"/><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image" Target="../media/image7.pn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image" Target="../media/image6.png"/><Relationship Id="rId5" Type="http://schemas.openxmlformats.org/officeDocument/2006/relationships/tags" Target="../tags/tag208.xml"/><Relationship Id="rId10" Type="http://schemas.openxmlformats.org/officeDocument/2006/relationships/slideMaster" Target="../slideMasters/slideMaster3.xml"/><Relationship Id="rId4" Type="http://schemas.openxmlformats.org/officeDocument/2006/relationships/tags" Target="../tags/tag207.xml"/><Relationship Id="rId9" Type="http://schemas.openxmlformats.org/officeDocument/2006/relationships/tags" Target="../tags/tag212.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7.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image" Target="../media/image6.png"/><Relationship Id="rId5" Type="http://schemas.openxmlformats.org/officeDocument/2006/relationships/tags" Target="../tags/tag217.xml"/><Relationship Id="rId10" Type="http://schemas.openxmlformats.org/officeDocument/2006/relationships/slideMaster" Target="../slideMasters/slideMaster3.xml"/><Relationship Id="rId4" Type="http://schemas.openxmlformats.org/officeDocument/2006/relationships/tags" Target="../tags/tag216.xml"/><Relationship Id="rId9" Type="http://schemas.openxmlformats.org/officeDocument/2006/relationships/tags" Target="../tags/tag221.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image" Target="../media/image6.png"/><Relationship Id="rId3" Type="http://schemas.openxmlformats.org/officeDocument/2006/relationships/tags" Target="../tags/tag224.xml"/><Relationship Id="rId7" Type="http://schemas.openxmlformats.org/officeDocument/2006/relationships/tags" Target="../tags/tag228.xml"/><Relationship Id="rId12" Type="http://schemas.openxmlformats.org/officeDocument/2006/relationships/slideMaster" Target="../slideMasters/slideMaster3.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tags" Target="../tags/tag232.xml"/><Relationship Id="rId5" Type="http://schemas.openxmlformats.org/officeDocument/2006/relationships/tags" Target="../tags/tag226.xml"/><Relationship Id="rId10" Type="http://schemas.openxmlformats.org/officeDocument/2006/relationships/tags" Target="../tags/tag231.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40.xml"/><Relationship Id="rId3" Type="http://schemas.openxmlformats.org/officeDocument/2006/relationships/tags" Target="../tags/tag235.xml"/><Relationship Id="rId7" Type="http://schemas.openxmlformats.org/officeDocument/2006/relationships/tags" Target="../tags/tag239.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image" Target="../media/image7.png"/><Relationship Id="rId5" Type="http://schemas.openxmlformats.org/officeDocument/2006/relationships/tags" Target="../tags/tag237.xml"/><Relationship Id="rId10" Type="http://schemas.openxmlformats.org/officeDocument/2006/relationships/image" Target="../media/image6.png"/><Relationship Id="rId4" Type="http://schemas.openxmlformats.org/officeDocument/2006/relationships/tags" Target="../tags/tag236.xml"/><Relationship Id="rId9"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 Id="rId5" Type="http://schemas.openxmlformats.org/officeDocument/2006/relationships/image" Target="../media/image5.jpeg"/><Relationship Id="rId4"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8.xml"/><Relationship Id="rId1" Type="http://schemas.openxmlformats.org/officeDocument/2006/relationships/tags" Target="../tags/tag24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51.xml"/><Relationship Id="rId7" Type="http://schemas.openxmlformats.org/officeDocument/2006/relationships/image" Target="../media/image8.png"/><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slideMaster" Target="../slideMasters/slideMaster4.xml"/><Relationship Id="rId5" Type="http://schemas.openxmlformats.org/officeDocument/2006/relationships/tags" Target="../tags/tag253.xml"/><Relationship Id="rId4" Type="http://schemas.openxmlformats.org/officeDocument/2006/relationships/tags" Target="../tags/tag252.xml"/><Relationship Id="rId9"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55.xml"/><Relationship Id="rId1" Type="http://schemas.openxmlformats.org/officeDocument/2006/relationships/tags" Target="../tags/tag25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57.xml"/><Relationship Id="rId1" Type="http://schemas.openxmlformats.org/officeDocument/2006/relationships/tags" Target="../tags/tag25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59.xml"/><Relationship Id="rId1" Type="http://schemas.openxmlformats.org/officeDocument/2006/relationships/tags" Target="../tags/tag258.xml"/><Relationship Id="rId5" Type="http://schemas.openxmlformats.org/officeDocument/2006/relationships/image" Target="../media/image6.pn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61.xml"/><Relationship Id="rId1" Type="http://schemas.openxmlformats.org/officeDocument/2006/relationships/tags" Target="../tags/tag260.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63.xml"/><Relationship Id="rId1" Type="http://schemas.openxmlformats.org/officeDocument/2006/relationships/tags" Target="../tags/tag26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65.xml"/><Relationship Id="rId1" Type="http://schemas.openxmlformats.org/officeDocument/2006/relationships/tags" Target="../tags/tag26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 Id="rId5" Type="http://schemas.openxmlformats.org/officeDocument/2006/relationships/image" Target="../media/image5.jpeg"/><Relationship Id="rId4"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71.xml"/><Relationship Id="rId7" Type="http://schemas.openxmlformats.org/officeDocument/2006/relationships/slideMaster" Target="../slideMasters/slideMaster4.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9"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60.xml.rels><?xml version="1.0" encoding="UTF-8" standalone="yes"?>
<Relationships xmlns="http://schemas.openxmlformats.org/package/2006/relationships"><Relationship Id="rId8" Type="http://schemas.openxmlformats.org/officeDocument/2006/relationships/tags" Target="../tags/tag282.xml"/><Relationship Id="rId3" Type="http://schemas.openxmlformats.org/officeDocument/2006/relationships/tags" Target="../tags/tag277.xml"/><Relationship Id="rId7" Type="http://schemas.openxmlformats.org/officeDocument/2006/relationships/tags" Target="../tags/tag281.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image" Target="../media/image7.png"/><Relationship Id="rId5" Type="http://schemas.openxmlformats.org/officeDocument/2006/relationships/tags" Target="../tags/tag279.xml"/><Relationship Id="rId10" Type="http://schemas.openxmlformats.org/officeDocument/2006/relationships/image" Target="../media/image6.png"/><Relationship Id="rId4" Type="http://schemas.openxmlformats.org/officeDocument/2006/relationships/tags" Target="../tags/tag278.xml"/><Relationship Id="rId9"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290.xml"/><Relationship Id="rId3" Type="http://schemas.openxmlformats.org/officeDocument/2006/relationships/tags" Target="../tags/tag285.xml"/><Relationship Id="rId7" Type="http://schemas.openxmlformats.org/officeDocument/2006/relationships/tags" Target="../tags/tag289.xml"/><Relationship Id="rId12" Type="http://schemas.openxmlformats.org/officeDocument/2006/relationships/image" Target="../media/image7.png"/><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image" Target="../media/image6.png"/><Relationship Id="rId5" Type="http://schemas.openxmlformats.org/officeDocument/2006/relationships/tags" Target="../tags/tag287.xml"/><Relationship Id="rId10" Type="http://schemas.openxmlformats.org/officeDocument/2006/relationships/slideMaster" Target="../slideMasters/slideMaster4.xml"/><Relationship Id="rId4" Type="http://schemas.openxmlformats.org/officeDocument/2006/relationships/tags" Target="../tags/tag286.xml"/><Relationship Id="rId9" Type="http://schemas.openxmlformats.org/officeDocument/2006/relationships/tags" Target="../tags/tag291.xml"/></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299.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7.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6.png"/><Relationship Id="rId5" Type="http://schemas.openxmlformats.org/officeDocument/2006/relationships/tags" Target="../tags/tag296.xml"/><Relationship Id="rId10" Type="http://schemas.openxmlformats.org/officeDocument/2006/relationships/slideMaster" Target="../slideMasters/slideMaster4.xml"/><Relationship Id="rId4" Type="http://schemas.openxmlformats.org/officeDocument/2006/relationships/tags" Target="../tags/tag295.xml"/><Relationship Id="rId9" Type="http://schemas.openxmlformats.org/officeDocument/2006/relationships/tags" Target="../tags/tag300.xml"/></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308.xml"/><Relationship Id="rId3" Type="http://schemas.openxmlformats.org/officeDocument/2006/relationships/tags" Target="../tags/tag303.xml"/><Relationship Id="rId7" Type="http://schemas.openxmlformats.org/officeDocument/2006/relationships/tags" Target="../tags/tag307.xml"/><Relationship Id="rId12" Type="http://schemas.openxmlformats.org/officeDocument/2006/relationships/image" Target="../media/image7.png"/><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tags" Target="../tags/tag306.xml"/><Relationship Id="rId11" Type="http://schemas.openxmlformats.org/officeDocument/2006/relationships/image" Target="../media/image6.png"/><Relationship Id="rId5" Type="http://schemas.openxmlformats.org/officeDocument/2006/relationships/tags" Target="../tags/tag305.xml"/><Relationship Id="rId10" Type="http://schemas.openxmlformats.org/officeDocument/2006/relationships/slideMaster" Target="../slideMasters/slideMaster4.xml"/><Relationship Id="rId4" Type="http://schemas.openxmlformats.org/officeDocument/2006/relationships/tags" Target="../tags/tag304.xml"/><Relationship Id="rId9" Type="http://schemas.openxmlformats.org/officeDocument/2006/relationships/tags" Target="../tags/tag309.xml"/></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317.xml"/><Relationship Id="rId13" Type="http://schemas.openxmlformats.org/officeDocument/2006/relationships/image" Target="../media/image6.png"/><Relationship Id="rId3" Type="http://schemas.openxmlformats.org/officeDocument/2006/relationships/tags" Target="../tags/tag312.xml"/><Relationship Id="rId7" Type="http://schemas.openxmlformats.org/officeDocument/2006/relationships/tags" Target="../tags/tag316.xml"/><Relationship Id="rId12" Type="http://schemas.openxmlformats.org/officeDocument/2006/relationships/slideMaster" Target="../slideMasters/slideMaster4.xml"/><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tags" Target="../tags/tag320.xml"/><Relationship Id="rId5" Type="http://schemas.openxmlformats.org/officeDocument/2006/relationships/tags" Target="../tags/tag314.xml"/><Relationship Id="rId10" Type="http://schemas.openxmlformats.org/officeDocument/2006/relationships/tags" Target="../tags/tag319.xml"/><Relationship Id="rId4" Type="http://schemas.openxmlformats.org/officeDocument/2006/relationships/tags" Target="../tags/tag313.xml"/><Relationship Id="rId9" Type="http://schemas.openxmlformats.org/officeDocument/2006/relationships/tags" Target="../tags/tag318.xml"/><Relationship Id="rId14"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328.xml"/><Relationship Id="rId3" Type="http://schemas.openxmlformats.org/officeDocument/2006/relationships/tags" Target="../tags/tag323.xml"/><Relationship Id="rId7" Type="http://schemas.openxmlformats.org/officeDocument/2006/relationships/tags" Target="../tags/tag327.xml"/><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image" Target="../media/image7.png"/><Relationship Id="rId5" Type="http://schemas.openxmlformats.org/officeDocument/2006/relationships/tags" Target="../tags/tag325.xml"/><Relationship Id="rId10" Type="http://schemas.openxmlformats.org/officeDocument/2006/relationships/image" Target="../media/image6.png"/><Relationship Id="rId4" Type="http://schemas.openxmlformats.org/officeDocument/2006/relationships/tags" Target="../tags/tag324.xml"/><Relationship Id="rId9"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342.xml"/><Relationship Id="rId13" Type="http://schemas.openxmlformats.org/officeDocument/2006/relationships/image" Target="file:///C:\Users\1V994W2\PycharmProjects\PPT_Background_Generation/pic_temp/pic_half_right.png" TargetMode="External"/><Relationship Id="rId3" Type="http://schemas.openxmlformats.org/officeDocument/2006/relationships/tags" Target="../tags/tag337.xml"/><Relationship Id="rId7" Type="http://schemas.openxmlformats.org/officeDocument/2006/relationships/tags" Target="../tags/tag341.xml"/><Relationship Id="rId12" Type="http://schemas.openxmlformats.org/officeDocument/2006/relationships/image" Target="../media/image10.png"/><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tags" Target="../tags/tag340.xml"/><Relationship Id="rId11" Type="http://schemas.openxmlformats.org/officeDocument/2006/relationships/image" Target="file:///C:\Users\1V994W2\PycharmProjects\PPT_Background_Generation/pic_temp/pic_half_left.png" TargetMode="External"/><Relationship Id="rId5" Type="http://schemas.openxmlformats.org/officeDocument/2006/relationships/tags" Target="../tags/tag339.xml"/><Relationship Id="rId10" Type="http://schemas.openxmlformats.org/officeDocument/2006/relationships/image" Target="../media/image9.png"/><Relationship Id="rId4" Type="http://schemas.openxmlformats.org/officeDocument/2006/relationships/tags" Target="../tags/tag338.xml"/><Relationship Id="rId9"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345.xml"/><Relationship Id="rId7" Type="http://schemas.openxmlformats.org/officeDocument/2006/relationships/tags" Target="../tags/tag349.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image" Target="../media/image12.png"/><Relationship Id="rId5" Type="http://schemas.openxmlformats.org/officeDocument/2006/relationships/tags" Target="../tags/tag347.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346.xml"/><Relationship Id="rId9"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52.xml"/><Relationship Id="rId7" Type="http://schemas.openxmlformats.org/officeDocument/2006/relationships/slideMaster" Target="../slideMasters/slideMaster5.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 Id="rId9" Type="http://schemas.openxmlformats.org/officeDocument/2006/relationships/image" Target="file:///C:\Users\1V994W2\PycharmProjects\PPT_Background_Generation/pic_temp/pic_half_left.png" TargetMode="Externa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363.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58.xml"/><Relationship Id="rId7" Type="http://schemas.openxmlformats.org/officeDocument/2006/relationships/tags" Target="../tags/tag362.xml"/><Relationship Id="rId12" Type="http://schemas.openxmlformats.org/officeDocument/2006/relationships/image" Target="../media/image12.png"/><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tags" Target="../tags/tag361.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60.xml"/><Relationship Id="rId10" Type="http://schemas.openxmlformats.org/officeDocument/2006/relationships/image" Target="../media/image11.png"/><Relationship Id="rId4" Type="http://schemas.openxmlformats.org/officeDocument/2006/relationships/tags" Target="../tags/tag359.xml"/><Relationship Id="rId9"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371.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66.xml"/><Relationship Id="rId7" Type="http://schemas.openxmlformats.org/officeDocument/2006/relationships/tags" Target="../tags/tag370.xml"/><Relationship Id="rId12" Type="http://schemas.openxmlformats.org/officeDocument/2006/relationships/image" Target="../media/image11.png"/><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tags" Target="../tags/tag369.xml"/><Relationship Id="rId11" Type="http://schemas.openxmlformats.org/officeDocument/2006/relationships/slideMaster" Target="../slideMasters/slideMaster5.xml"/><Relationship Id="rId5" Type="http://schemas.openxmlformats.org/officeDocument/2006/relationships/tags" Target="../tags/tag368.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373.xml"/><Relationship Id="rId4" Type="http://schemas.openxmlformats.org/officeDocument/2006/relationships/tags" Target="../tags/tag367.xml"/><Relationship Id="rId9" Type="http://schemas.openxmlformats.org/officeDocument/2006/relationships/tags" Target="../tags/tag372.xml"/><Relationship Id="rId14"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tags" Target="../tags/tag379.xml"/><Relationship Id="rId11" Type="http://schemas.openxmlformats.org/officeDocument/2006/relationships/image" Target="../media/image12.png"/><Relationship Id="rId5" Type="http://schemas.openxmlformats.org/officeDocument/2006/relationships/tags" Target="../tags/tag378.xml"/><Relationship Id="rId10" Type="http://schemas.openxmlformats.org/officeDocument/2006/relationships/image" Target="file:///C:\Users\1V994W2\Documents\Tencent%20Files\574576071\FileRecv\&#25340;&#35013;&#32032;&#26448;\&#31616;&#32422;&#21333;&#22270;-30\\07\subject_holdright_69,138,173_0_staid_full_0.png" TargetMode="External"/><Relationship Id="rId4" Type="http://schemas.openxmlformats.org/officeDocument/2006/relationships/tags" Target="../tags/tag377.xml"/><Relationship Id="rId9" Type="http://schemas.openxmlformats.org/officeDocument/2006/relationships/image" Target="../media/image13.png"/></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 Id="rId4"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8" Type="http://schemas.openxmlformats.org/officeDocument/2006/relationships/tags" Target="../tags/tag391.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386.xml"/><Relationship Id="rId7" Type="http://schemas.openxmlformats.org/officeDocument/2006/relationships/tags" Target="../tags/tag390.xml"/><Relationship Id="rId12" Type="http://schemas.openxmlformats.org/officeDocument/2006/relationships/image" Target="../media/image12.png"/><Relationship Id="rId2" Type="http://schemas.openxmlformats.org/officeDocument/2006/relationships/tags" Target="../tags/tag385.xml"/><Relationship Id="rId1" Type="http://schemas.openxmlformats.org/officeDocument/2006/relationships/tags" Target="../tags/tag384.xml"/><Relationship Id="rId6" Type="http://schemas.openxmlformats.org/officeDocument/2006/relationships/tags" Target="../tags/tag389.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88.xml"/><Relationship Id="rId10" Type="http://schemas.openxmlformats.org/officeDocument/2006/relationships/image" Target="../media/image11.png"/><Relationship Id="rId4" Type="http://schemas.openxmlformats.org/officeDocument/2006/relationships/tags" Target="../tags/tag387.xml"/><Relationship Id="rId9"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394.xml"/><Relationship Id="rId7" Type="http://schemas.openxmlformats.org/officeDocument/2006/relationships/tags" Target="../tags/tag398.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image" Target="../media/image12.png"/><Relationship Id="rId5" Type="http://schemas.openxmlformats.org/officeDocument/2006/relationships/tags" Target="../tags/tag396.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395.xml"/><Relationship Id="rId9" Type="http://schemas.openxmlformats.org/officeDocument/2006/relationships/image" Target="../media/image11.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01.xml"/><Relationship Id="rId7" Type="http://schemas.openxmlformats.org/officeDocument/2006/relationships/slideMaster" Target="../slideMasters/slideMaster5.xm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403.xml"/><Relationship Id="rId10" Type="http://schemas.openxmlformats.org/officeDocument/2006/relationships/image" Target="../media/image12.png"/><Relationship Id="rId4" Type="http://schemas.openxmlformats.org/officeDocument/2006/relationships/tags" Target="../tags/tag402.xml"/><Relationship Id="rId9" Type="http://schemas.openxmlformats.org/officeDocument/2006/relationships/image" Target="file:///C:\Users\1V994W2\PycharmProjects\PPT_Background_Generation/pic_temp/0_pic_quater_left_up.png" TargetMode="External"/></Relationships>
</file>

<file path=ppt/slideLayouts/_rels/slideLayout76.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image" Target="file:///C:\Users\1V994W2\PycharmProjects\PPT_Background_Generation/pic_temp/pic_half_right.png" TargetMode="External"/><Relationship Id="rId3" Type="http://schemas.openxmlformats.org/officeDocument/2006/relationships/tags" Target="../tags/tag407.xml"/><Relationship Id="rId7" Type="http://schemas.openxmlformats.org/officeDocument/2006/relationships/tags" Target="../tags/tag411.xml"/><Relationship Id="rId12" Type="http://schemas.openxmlformats.org/officeDocument/2006/relationships/image" Target="../media/image10.pn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tags" Target="../tags/tag410.xml"/><Relationship Id="rId11" Type="http://schemas.openxmlformats.org/officeDocument/2006/relationships/image" Target="file:///C:\Users\1V994W2\PycharmProjects\PPT_Background_Generation/pic_temp/pic_half_left.png" TargetMode="External"/><Relationship Id="rId5" Type="http://schemas.openxmlformats.org/officeDocument/2006/relationships/tags" Target="../tags/tag409.xml"/><Relationship Id="rId10" Type="http://schemas.openxmlformats.org/officeDocument/2006/relationships/image" Target="../media/image9.png"/><Relationship Id="rId4" Type="http://schemas.openxmlformats.org/officeDocument/2006/relationships/tags" Target="../tags/tag408.xml"/><Relationship Id="rId9"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15.xml"/><Relationship Id="rId7" Type="http://schemas.openxmlformats.org/officeDocument/2006/relationships/slideMaster" Target="../slideMasters/slideMaster5.xml"/><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tags" Target="../tags/tag418.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417.xml"/><Relationship Id="rId10" Type="http://schemas.openxmlformats.org/officeDocument/2006/relationships/image" Target="../media/image12.png"/><Relationship Id="rId4" Type="http://schemas.openxmlformats.org/officeDocument/2006/relationships/tags" Target="../tags/tag416.xml"/><Relationship Id="rId9" Type="http://schemas.openxmlformats.org/officeDocument/2006/relationships/image" Target="file:///C:\Users\1V994W2\PycharmProjects\PPT_Background_Generation/pic_temp/0_pic_quater_left_up.png" TargetMode="External"/></Relationships>
</file>

<file path=ppt/slideLayouts/_rels/slideLayout78.xml.rels><?xml version="1.0" encoding="UTF-8" standalone="yes"?>
<Relationships xmlns="http://schemas.openxmlformats.org/package/2006/relationships"><Relationship Id="rId8" Type="http://schemas.openxmlformats.org/officeDocument/2006/relationships/tags" Target="../tags/tag426.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421.xml"/><Relationship Id="rId7" Type="http://schemas.openxmlformats.org/officeDocument/2006/relationships/tags" Target="../tags/tag425.xml"/><Relationship Id="rId12" Type="http://schemas.openxmlformats.org/officeDocument/2006/relationships/image" Target="../media/image12.png"/><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tags" Target="../tags/tag424.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423.xml"/><Relationship Id="rId10" Type="http://schemas.openxmlformats.org/officeDocument/2006/relationships/image" Target="../media/image11.png"/><Relationship Id="rId4" Type="http://schemas.openxmlformats.org/officeDocument/2006/relationships/tags" Target="../tags/tag422.xml"/><Relationship Id="rId9"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8" Type="http://schemas.openxmlformats.org/officeDocument/2006/relationships/tags" Target="../tags/tag434.xml"/><Relationship Id="rId3" Type="http://schemas.openxmlformats.org/officeDocument/2006/relationships/tags" Target="../tags/tag429.xml"/><Relationship Id="rId7" Type="http://schemas.openxmlformats.org/officeDocument/2006/relationships/tags" Target="../tags/tag433.xml"/><Relationship Id="rId2" Type="http://schemas.openxmlformats.org/officeDocument/2006/relationships/tags" Target="../tags/tag428.xml"/><Relationship Id="rId1" Type="http://schemas.openxmlformats.org/officeDocument/2006/relationships/tags" Target="../tags/tag427.xml"/><Relationship Id="rId6" Type="http://schemas.openxmlformats.org/officeDocument/2006/relationships/tags" Target="../tags/tag432.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431.xml"/><Relationship Id="rId10" Type="http://schemas.openxmlformats.org/officeDocument/2006/relationships/image" Target="../media/image11.png"/><Relationship Id="rId4" Type="http://schemas.openxmlformats.org/officeDocument/2006/relationships/tags" Target="../tags/tag430.xml"/><Relationship Id="rId9"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80.xml.rels><?xml version="1.0" encoding="UTF-8" standalone="yes"?>
<Relationships xmlns="http://schemas.openxmlformats.org/package/2006/relationships"><Relationship Id="rId8" Type="http://schemas.openxmlformats.org/officeDocument/2006/relationships/tags" Target="../tags/tag442.xml"/><Relationship Id="rId13" Type="http://schemas.openxmlformats.org/officeDocument/2006/relationships/image" Target="../media/image12.png"/><Relationship Id="rId3" Type="http://schemas.openxmlformats.org/officeDocument/2006/relationships/tags" Target="../tags/tag437.xml"/><Relationship Id="rId7" Type="http://schemas.openxmlformats.org/officeDocument/2006/relationships/tags" Target="../tags/tag441.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tags" Target="../tags/tag440.xml"/><Relationship Id="rId11" Type="http://schemas.openxmlformats.org/officeDocument/2006/relationships/image" Target="../media/image11.png"/><Relationship Id="rId5" Type="http://schemas.openxmlformats.org/officeDocument/2006/relationships/tags" Target="../tags/tag439.xml"/><Relationship Id="rId10" Type="http://schemas.openxmlformats.org/officeDocument/2006/relationships/slideMaster" Target="../slideMasters/slideMaster5.xml"/><Relationship Id="rId4" Type="http://schemas.openxmlformats.org/officeDocument/2006/relationships/tags" Target="../tags/tag438.xml"/><Relationship Id="rId9" Type="http://schemas.openxmlformats.org/officeDocument/2006/relationships/tags" Target="../tags/tag443.xml"/><Relationship Id="rId14" Type="http://schemas.openxmlformats.org/officeDocument/2006/relationships/image" Target="file:///C:\Users\1V994W2\PycharmProjects\PPT_Background_Generation/pic_temp/1_pic_quater_right_up.png"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tags" Target="../tags/tag451.xml"/><Relationship Id="rId13" Type="http://schemas.openxmlformats.org/officeDocument/2006/relationships/image" Target="../media/image12.png"/><Relationship Id="rId3" Type="http://schemas.openxmlformats.org/officeDocument/2006/relationships/tags" Target="../tags/tag446.xml"/><Relationship Id="rId7" Type="http://schemas.openxmlformats.org/officeDocument/2006/relationships/tags" Target="../tags/tag450.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tags" Target="../tags/tag449.xml"/><Relationship Id="rId11" Type="http://schemas.openxmlformats.org/officeDocument/2006/relationships/image" Target="../media/image11.png"/><Relationship Id="rId5" Type="http://schemas.openxmlformats.org/officeDocument/2006/relationships/tags" Target="../tags/tag448.xml"/><Relationship Id="rId10" Type="http://schemas.openxmlformats.org/officeDocument/2006/relationships/slideMaster" Target="../slideMasters/slideMaster5.xml"/><Relationship Id="rId4" Type="http://schemas.openxmlformats.org/officeDocument/2006/relationships/tags" Target="../tags/tag447.xml"/><Relationship Id="rId9" Type="http://schemas.openxmlformats.org/officeDocument/2006/relationships/tags" Target="../tags/tag452.xml"/><Relationship Id="rId14" Type="http://schemas.openxmlformats.org/officeDocument/2006/relationships/image" Target="file:///C:\Users\1V994W2\PycharmProjects\PPT_Background_Generation/pic_temp/1_pic_quater_right_up.png" TargetMode="External"/></Relationships>
</file>

<file path=ppt/slideLayouts/_rels/slideLayout82.xml.rels><?xml version="1.0" encoding="UTF-8" standalone="yes"?>
<Relationships xmlns="http://schemas.openxmlformats.org/package/2006/relationships"><Relationship Id="rId8" Type="http://schemas.openxmlformats.org/officeDocument/2006/relationships/tags" Target="../tags/tag460.xml"/><Relationship Id="rId13" Type="http://schemas.openxmlformats.org/officeDocument/2006/relationships/image" Target="../media/image11.png"/><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slideMaster" Target="../slideMasters/slideMaster5.xml"/><Relationship Id="rId2" Type="http://schemas.openxmlformats.org/officeDocument/2006/relationships/tags" Target="../tags/tag454.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453.xml"/><Relationship Id="rId6" Type="http://schemas.openxmlformats.org/officeDocument/2006/relationships/tags" Target="../tags/tag458.xml"/><Relationship Id="rId11" Type="http://schemas.openxmlformats.org/officeDocument/2006/relationships/tags" Target="../tags/tag463.xml"/><Relationship Id="rId5" Type="http://schemas.openxmlformats.org/officeDocument/2006/relationships/tags" Target="../tags/tag457.xml"/><Relationship Id="rId15" Type="http://schemas.openxmlformats.org/officeDocument/2006/relationships/image" Target="../media/image12.png"/><Relationship Id="rId10" Type="http://schemas.openxmlformats.org/officeDocument/2006/relationships/tags" Target="../tags/tag462.xml"/><Relationship Id="rId4" Type="http://schemas.openxmlformats.org/officeDocument/2006/relationships/tags" Target="../tags/tag456.xml"/><Relationship Id="rId9" Type="http://schemas.openxmlformats.org/officeDocument/2006/relationships/tags" Target="../tags/tag461.xml"/><Relationship Id="rId14" Type="http://schemas.openxmlformats.org/officeDocument/2006/relationships/image" Target="file:///C:\Users\1V994W2\PycharmProjects\PPT_Background_Generation/pic_temp/0_pic_quater_left_up.png" TargetMode="External"/></Relationships>
</file>

<file path=ppt/slideLayouts/_rels/slideLayout83.xml.rels><?xml version="1.0" encoding="UTF-8" standalone="yes"?>
<Relationships xmlns="http://schemas.openxmlformats.org/package/2006/relationships"><Relationship Id="rId8" Type="http://schemas.openxmlformats.org/officeDocument/2006/relationships/tags" Target="../tags/tag471.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466.xml"/><Relationship Id="rId7" Type="http://schemas.openxmlformats.org/officeDocument/2006/relationships/tags" Target="../tags/tag470.xml"/><Relationship Id="rId12" Type="http://schemas.openxmlformats.org/officeDocument/2006/relationships/image" Target="../media/image12.png"/><Relationship Id="rId2" Type="http://schemas.openxmlformats.org/officeDocument/2006/relationships/tags" Target="../tags/tag465.xml"/><Relationship Id="rId1" Type="http://schemas.openxmlformats.org/officeDocument/2006/relationships/tags" Target="../tags/tag464.xml"/><Relationship Id="rId6" Type="http://schemas.openxmlformats.org/officeDocument/2006/relationships/tags" Target="../tags/tag469.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468.xml"/><Relationship Id="rId10" Type="http://schemas.openxmlformats.org/officeDocument/2006/relationships/image" Target="../media/image14.png"/><Relationship Id="rId4" Type="http://schemas.openxmlformats.org/officeDocument/2006/relationships/tags" Target="../tags/tag467.xml"/><Relationship Id="rId9"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2022/5/21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6" name="图片 5" descr="14_画板 1"/>
          <p:cNvPicPr>
            <a:picLocks noChangeAspect="1"/>
          </p:cNvPicPr>
          <p:nvPr>
            <p:custDataLst>
              <p:tags r:id="rId1"/>
            </p:custDataLst>
          </p:nvPr>
        </p:nvPicPr>
        <p:blipFill>
          <a:blip r:embed="rId8"/>
          <a:stretch>
            <a:fillRect/>
          </a:stretch>
        </p:blipFill>
        <p:spPr>
          <a:xfrm>
            <a:off x="176" y="0"/>
            <a:ext cx="12191648" cy="6858000"/>
          </a:xfrm>
          <a:prstGeom prst="rect">
            <a:avLst/>
          </a:prstGeom>
        </p:spPr>
      </p:pic>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t>2022/5/21</a:t>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
        <p:nvSpPr>
          <p:cNvPr id="4" name="副标题 4"/>
          <p:cNvSpPr txBox="1">
            <a:spLocks noGrp="1"/>
          </p:cNvSpPr>
          <p:nvPr>
            <p:ph type="subTitle" idx="3" hasCustomPrompt="1"/>
            <p:custDataLst>
              <p:tags r:id="rId5"/>
            </p:custDataLst>
          </p:nvPr>
        </p:nvSpPr>
        <p:spPr>
          <a:xfrm>
            <a:off x="1652270" y="3473668"/>
            <a:ext cx="8890064" cy="1156533"/>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800" b="0" i="0" u="none" strike="noStrike" kern="1200" cap="none" spc="20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5" name="标题 1"/>
          <p:cNvSpPr>
            <a:spLocks noGrp="1"/>
          </p:cNvSpPr>
          <p:nvPr>
            <p:ph type="ctrTitle" idx="2" hasCustomPrompt="1"/>
            <p:custDataLst>
              <p:tags r:id="rId6"/>
            </p:custDataLst>
          </p:nvPr>
        </p:nvSpPr>
        <p:spPr>
          <a:xfrm>
            <a:off x="1652270" y="2227797"/>
            <a:ext cx="8890064" cy="1112520"/>
          </a:xfrm>
        </p:spPr>
        <p:txBody>
          <a:bodyPr vert="horz" wrap="square" lIns="0" tIns="0" rIns="0" bIns="0" rtlCol="0" anchor="b" anchorCtr="0">
            <a:normAutofit fontScale="90000"/>
          </a:bodyPr>
          <a:lstStyle>
            <a:lvl1pPr marL="0" marR="0" algn="ctr" defTabSz="914400" rtl="0" eaLnBrk="1" fontAlgn="auto" latinLnBrk="0" hangingPunct="1">
              <a:lnSpc>
                <a:spcPct val="100000"/>
              </a:lnSpc>
              <a:spcBef>
                <a:spcPct val="0"/>
              </a:spcBef>
              <a:buClrTx/>
              <a:buSzTx/>
              <a:buFontTx/>
              <a:buNone/>
              <a:defRPr kumimoji="0" lang="zh-CN" altLang="en-US" sz="7225" b="1" i="0" u="none" strike="noStrike" kern="1200" cap="none" spc="7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a:lstStyle>
          <a:p>
            <a:pPr lvl="0"/>
            <a:r>
              <a:rPr>
                <a:sym typeface="+mn-ea"/>
              </a:rPr>
              <a:t>编辑标题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7" name="图片 16" descr="图片24"/>
          <p:cNvPicPr>
            <a:picLocks noChangeAspect="1"/>
          </p:cNvPicPr>
          <p:nvPr>
            <p:custDataLst>
              <p:tags r:id="rId1"/>
            </p:custDataLst>
          </p:nvPr>
        </p:nvPicPr>
        <p:blipFill>
          <a:blip r:embed="rId7"/>
          <a:stretch>
            <a:fillRect/>
          </a:stretch>
        </p:blipFill>
        <p:spPr>
          <a:xfrm>
            <a:off x="215153" y="1913773"/>
            <a:ext cx="3235350" cy="3030443"/>
          </a:xfrm>
          <a:prstGeom prst="rect">
            <a:avLst/>
          </a:prstGeom>
        </p:spPr>
      </p:pic>
      <p:pic>
        <p:nvPicPr>
          <p:cNvPr id="15" name="图片 14" descr="图片25"/>
          <p:cNvPicPr>
            <a:picLocks noChangeAspect="1"/>
          </p:cNvPicPr>
          <p:nvPr>
            <p:custDataLst>
              <p:tags r:id="rId2"/>
            </p:custDataLst>
          </p:nvPr>
        </p:nvPicPr>
        <p:blipFill>
          <a:blip r:embed="rId8"/>
          <a:stretch>
            <a:fillRect/>
          </a:stretch>
        </p:blipFill>
        <p:spPr>
          <a:xfrm>
            <a:off x="11471910" y="6137910"/>
            <a:ext cx="720090" cy="720090"/>
          </a:xfrm>
          <a:prstGeom prst="rect">
            <a:avLst/>
          </a:prstGeom>
        </p:spPr>
      </p:pic>
      <p:pic>
        <p:nvPicPr>
          <p:cNvPr id="16" name="图片 15" descr="图片26"/>
          <p:cNvPicPr>
            <a:picLocks noChangeAspect="1"/>
          </p:cNvPicPr>
          <p:nvPr>
            <p:custDataLst>
              <p:tags r:id="rId3"/>
            </p:custDataLst>
          </p:nvPr>
        </p:nvPicPr>
        <p:blipFill>
          <a:blip r:embed="rId9"/>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副标题 2"/>
          <p:cNvSpPr>
            <a:spLocks noGrp="1"/>
          </p:cNvSpPr>
          <p:nvPr>
            <p:ph type="subTitle" idx="3" hasCustomPrompt="1"/>
            <p:custDataLst>
              <p:tags r:id="rId4"/>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3"/>
          <p:cNvSpPr>
            <a:spLocks noGrp="1"/>
          </p:cNvSpPr>
          <p:nvPr>
            <p:ph type="ctrTitle" idx="2" hasCustomPrompt="1"/>
            <p:custDataLst>
              <p:tags r:id="rId5"/>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7" name="图片 16" descr="图片24"/>
          <p:cNvPicPr>
            <a:picLocks noChangeAspect="1"/>
          </p:cNvPicPr>
          <p:nvPr>
            <p:custDataLst>
              <p:tags r:id="rId1"/>
            </p:custDataLst>
          </p:nvPr>
        </p:nvPicPr>
        <p:blipFill>
          <a:blip r:embed="rId4"/>
          <a:stretch>
            <a:fillRect/>
          </a:stretch>
        </p:blipFill>
        <p:spPr>
          <a:xfrm>
            <a:off x="408790" y="1373430"/>
            <a:ext cx="4389120" cy="4111140"/>
          </a:xfrm>
          <a:prstGeom prst="rect">
            <a:avLst/>
          </a:prstGeom>
        </p:spPr>
      </p:pic>
      <p:pic>
        <p:nvPicPr>
          <p:cNvPr id="15" name="图片 14" descr="图片25"/>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2022/5/21</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14_画板 1"/>
          <p:cNvPicPr>
            <a:picLocks noChangeAspect="1"/>
          </p:cNvPicPr>
          <p:nvPr>
            <p:custDataLst>
              <p:tags r:id="rId1"/>
            </p:custDataLst>
          </p:nvPr>
        </p:nvPicPr>
        <p:blipFill>
          <a:blip r:embed="rId5"/>
          <a:stretch>
            <a:fillRect/>
          </a:stretch>
        </p:blipFill>
        <p:spPr>
          <a:xfrm>
            <a:off x="176" y="0"/>
            <a:ext cx="12191648"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7"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8"/>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9"/>
          <a:stretch>
            <a:fillRect/>
          </a:stretch>
        </p:blipFill>
        <p:spPr>
          <a:xfrm>
            <a:off x="11471910" y="0"/>
            <a:ext cx="720090"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1"/>
            </p:custDataLst>
          </p:nvPr>
        </p:nvSpPr>
        <p:spPr>
          <a:xfrm>
            <a:off x="294600" y="302400"/>
            <a:ext cx="11602796" cy="6253188"/>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0"/>
          <a:stretch>
            <a:fillRect/>
          </a:stretch>
        </p:blipFill>
        <p:spPr>
          <a:xfrm>
            <a:off x="0" y="0"/>
            <a:ext cx="720090" cy="720090"/>
          </a:xfrm>
          <a:prstGeom prst="rect">
            <a:avLst/>
          </a:prstGeom>
        </p:spPr>
      </p:pic>
      <p:pic>
        <p:nvPicPr>
          <p:cNvPr id="16" name="图片 15" descr="图片26"/>
          <p:cNvPicPr>
            <a:picLocks noChangeAspect="1"/>
          </p:cNvPicPr>
          <p:nvPr>
            <p:custDataLst>
              <p:tags r:id="rId3"/>
            </p:custDataLst>
          </p:nvPr>
        </p:nvPicPr>
        <p:blipFill>
          <a:blip r:embed="rId11"/>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4827588" cy="686879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1"/>
          <a:stretch>
            <a:fillRect/>
          </a:stretch>
        </p:blipFill>
        <p:spPr>
          <a:xfrm>
            <a:off x="0" y="-10800"/>
            <a:ext cx="720090" cy="720090"/>
          </a:xfrm>
          <a:prstGeom prst="rect">
            <a:avLst/>
          </a:prstGeom>
        </p:spPr>
      </p:pic>
      <p:pic>
        <p:nvPicPr>
          <p:cNvPr id="16" name="图片 15" descr="图片26"/>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266039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1"/>
          <a:stretch>
            <a:fillRect/>
          </a:stretch>
        </p:blipFill>
        <p:spPr>
          <a:xfrm>
            <a:off x="0" y="6137910"/>
            <a:ext cx="720090" cy="720090"/>
          </a:xfrm>
          <a:prstGeom prst="rect">
            <a:avLst/>
          </a:prstGeom>
        </p:spPr>
      </p:pic>
      <p:pic>
        <p:nvPicPr>
          <p:cNvPr id="16" name="图片 15" descr="图片26"/>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6" name="矩形 5"/>
          <p:cNvSpPr/>
          <p:nvPr>
            <p:custDataLst>
              <p:tags r:id="rId1"/>
            </p:custDataLst>
          </p:nvPr>
        </p:nvSpPr>
        <p:spPr>
          <a:xfrm>
            <a:off x="0" y="5029200"/>
            <a:ext cx="12189600" cy="18288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1"/>
          <a:stretch>
            <a:fillRect/>
          </a:stretch>
        </p:blipFill>
        <p:spPr>
          <a:xfrm>
            <a:off x="0" y="0"/>
            <a:ext cx="720090" cy="720090"/>
          </a:xfrm>
          <a:prstGeom prst="rect">
            <a:avLst/>
          </a:prstGeom>
        </p:spPr>
      </p:pic>
      <p:pic>
        <p:nvPicPr>
          <p:cNvPr id="16" name="图片 15" descr="图片26"/>
          <p:cNvPicPr>
            <a:picLocks noChangeAspect="1"/>
          </p:cNvPicPr>
          <p:nvPr>
            <p:custDataLst>
              <p:tags r:id="rId3"/>
            </p:custDataLst>
          </p:nvPr>
        </p:nvPicPr>
        <p:blipFill>
          <a:blip r:embed="rId12"/>
          <a:stretch>
            <a:fillRect/>
          </a:stretch>
        </p:blipFill>
        <p:spPr>
          <a:xfrm>
            <a:off x="11471910" y="-5379"/>
            <a:ext cx="720090"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9144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3"/>
          <a:stretch>
            <a:fillRect/>
          </a:stretch>
        </p:blipFill>
        <p:spPr>
          <a:xfrm>
            <a:off x="11469510" y="-10800"/>
            <a:ext cx="720090" cy="720090"/>
          </a:xfrm>
          <a:prstGeom prst="rect">
            <a:avLst/>
          </a:prstGeom>
        </p:spPr>
      </p:pic>
      <p:pic>
        <p:nvPicPr>
          <p:cNvPr id="16" name="图片 15" descr="图片26"/>
          <p:cNvPicPr>
            <a:picLocks noChangeAspect="1"/>
          </p:cNvPicPr>
          <p:nvPr>
            <p:custDataLst>
              <p:tags r:id="rId3"/>
            </p:custDataLst>
          </p:nvPr>
        </p:nvPicPr>
        <p:blipFill>
          <a:blip r:embed="rId14"/>
          <a:stretch>
            <a:fillRect/>
          </a:stretch>
        </p:blipFill>
        <p:spPr>
          <a:xfrm>
            <a:off x="0" y="6137910"/>
            <a:ext cx="720090"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6" name="矩形 5"/>
          <p:cNvSpPr/>
          <p:nvPr>
            <p:custDataLst>
              <p:tags r:id="rId1"/>
            </p:custDataLst>
          </p:nvPr>
        </p:nvSpPr>
        <p:spPr>
          <a:xfrm>
            <a:off x="0" y="959400"/>
            <a:ext cx="12189600" cy="493919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0"/>
          <a:stretch>
            <a:fillRect/>
          </a:stretch>
        </p:blipFill>
        <p:spPr>
          <a:xfrm>
            <a:off x="10438461" y="5104461"/>
            <a:ext cx="1753527" cy="1753527"/>
          </a:xfrm>
          <a:prstGeom prst="rect">
            <a:avLst/>
          </a:prstGeom>
        </p:spPr>
      </p:pic>
      <p:pic>
        <p:nvPicPr>
          <p:cNvPr id="16" name="图片 15" descr="图片26"/>
          <p:cNvPicPr>
            <a:picLocks noChangeAspect="1"/>
          </p:cNvPicPr>
          <p:nvPr>
            <p:custDataLst>
              <p:tags r:id="rId3"/>
            </p:custDataLst>
          </p:nvPr>
        </p:nvPicPr>
        <p:blipFill>
          <a:blip r:embed="rId11"/>
          <a:stretch>
            <a:fillRect/>
          </a:stretch>
        </p:blipFill>
        <p:spPr>
          <a:xfrm>
            <a:off x="0" y="-10802"/>
            <a:ext cx="175352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14_画板 1"/>
          <p:cNvPicPr>
            <a:picLocks noChangeAspect="1"/>
          </p:cNvPicPr>
          <p:nvPr>
            <p:custDataLst>
              <p:tags r:id="rId1"/>
            </p:custDataLst>
          </p:nvPr>
        </p:nvPicPr>
        <p:blipFill>
          <a:blip r:embed="rId5"/>
          <a:stretch>
            <a:fillRect/>
          </a:stretch>
        </p:blipFill>
        <p:spPr>
          <a:xfrm>
            <a:off x="176" y="0"/>
            <a:ext cx="12191648"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3" name="副标题 3"/>
          <p:cNvSpPr>
            <a:spLocks noGrp="1"/>
          </p:cNvSpPr>
          <p:nvPr>
            <p:ph type="subTitle" idx="3" hasCustomPrompt="1"/>
            <p:custDataLst>
              <p:tags r:id="rId2"/>
            </p:custDataLst>
          </p:nvPr>
        </p:nvSpPr>
        <p:spPr>
          <a:xfrm>
            <a:off x="1652270" y="3473668"/>
            <a:ext cx="8890064" cy="1156533"/>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4" name="标题 4"/>
          <p:cNvSpPr>
            <a:spLocks noGrp="1"/>
          </p:cNvSpPr>
          <p:nvPr>
            <p:ph type="ctrTitle" idx="2" hasCustomPrompt="1"/>
            <p:custDataLst>
              <p:tags r:id="rId3"/>
            </p:custDataLst>
          </p:nvPr>
        </p:nvSpPr>
        <p:spPr>
          <a:xfrm>
            <a:off x="1652270" y="2227797"/>
            <a:ext cx="8890064" cy="1112520"/>
          </a:xfrm>
        </p:spPr>
        <p:txBody>
          <a:bodyPr vert="horz" wrap="square" lIns="0" tIns="0" rIns="0" bIns="0" rtlCol="0" anchor="b" anchorCtr="0">
            <a:normAutofit lnSpcReduction="10000"/>
          </a:bodyPr>
          <a:lstStyle>
            <a:lvl1pPr marL="0" marR="0" algn="ctr" defTabSz="914400" rtl="0" eaLnBrk="1" fontAlgn="auto" latinLnBrk="0" hangingPunct="1">
              <a:lnSpc>
                <a:spcPct val="100000"/>
              </a:lnSpc>
              <a:spcBef>
                <a:spcPct val="0"/>
              </a:spcBef>
              <a:buClrTx/>
              <a:buSzTx/>
              <a:buFontTx/>
              <a:buNone/>
              <a:defRPr kumimoji="0" lang="zh-CN" altLang="en-US" sz="7225" b="1" i="0" u="none" strike="noStrike" kern="1200" cap="none" spc="700" normalizeH="0" baseline="0" noProof="1" dirty="0">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7" name="图片 16" descr="图片24"/>
          <p:cNvPicPr>
            <a:picLocks noChangeAspect="1"/>
          </p:cNvPicPr>
          <p:nvPr>
            <p:custDataLst>
              <p:tags r:id="rId1"/>
            </p:custDataLst>
          </p:nvPr>
        </p:nvPicPr>
        <p:blipFill>
          <a:blip r:embed="rId7"/>
          <a:stretch>
            <a:fillRect/>
          </a:stretch>
        </p:blipFill>
        <p:spPr>
          <a:xfrm>
            <a:off x="215153" y="1913773"/>
            <a:ext cx="3235350" cy="3030443"/>
          </a:xfrm>
          <a:prstGeom prst="rect">
            <a:avLst/>
          </a:prstGeom>
        </p:spPr>
      </p:pic>
      <p:pic>
        <p:nvPicPr>
          <p:cNvPr id="15" name="图片 14" descr="图片25"/>
          <p:cNvPicPr>
            <a:picLocks noChangeAspect="1"/>
          </p:cNvPicPr>
          <p:nvPr>
            <p:custDataLst>
              <p:tags r:id="rId2"/>
            </p:custDataLst>
          </p:nvPr>
        </p:nvPicPr>
        <p:blipFill>
          <a:blip r:embed="rId8"/>
          <a:stretch>
            <a:fillRect/>
          </a:stretch>
        </p:blipFill>
        <p:spPr>
          <a:xfrm>
            <a:off x="11471910" y="6137910"/>
            <a:ext cx="720090" cy="720090"/>
          </a:xfrm>
          <a:prstGeom prst="rect">
            <a:avLst/>
          </a:prstGeom>
        </p:spPr>
      </p:pic>
      <p:pic>
        <p:nvPicPr>
          <p:cNvPr id="16" name="图片 15" descr="图片26"/>
          <p:cNvPicPr>
            <a:picLocks noChangeAspect="1"/>
          </p:cNvPicPr>
          <p:nvPr>
            <p:custDataLst>
              <p:tags r:id="rId3"/>
            </p:custDataLst>
          </p:nvPr>
        </p:nvPicPr>
        <p:blipFill>
          <a:blip r:embed="rId9"/>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副标题 2"/>
          <p:cNvSpPr>
            <a:spLocks noGrp="1"/>
          </p:cNvSpPr>
          <p:nvPr>
            <p:ph type="subTitle" idx="3" hasCustomPrompt="1"/>
            <p:custDataLst>
              <p:tags r:id="rId4"/>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3"/>
          <p:cNvSpPr>
            <a:spLocks noGrp="1"/>
          </p:cNvSpPr>
          <p:nvPr>
            <p:ph type="ctrTitle" idx="2" hasCustomPrompt="1"/>
            <p:custDataLst>
              <p:tags r:id="rId5"/>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7" name="图片 16" descr="图片24"/>
          <p:cNvPicPr>
            <a:picLocks noChangeAspect="1"/>
          </p:cNvPicPr>
          <p:nvPr>
            <p:custDataLst>
              <p:tags r:id="rId1"/>
            </p:custDataLst>
          </p:nvPr>
        </p:nvPicPr>
        <p:blipFill>
          <a:blip r:embed="rId4"/>
          <a:stretch>
            <a:fillRect/>
          </a:stretch>
        </p:blipFill>
        <p:spPr>
          <a:xfrm>
            <a:off x="408790" y="1373430"/>
            <a:ext cx="4389120" cy="4111140"/>
          </a:xfrm>
          <a:prstGeom prst="rect">
            <a:avLst/>
          </a:prstGeom>
        </p:spPr>
      </p:pic>
      <p:pic>
        <p:nvPicPr>
          <p:cNvPr id="15" name="图片 14" descr="图片25"/>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2022/5/21</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2022/5/21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14_画板 1"/>
          <p:cNvPicPr>
            <a:picLocks noChangeAspect="1"/>
          </p:cNvPicPr>
          <p:nvPr>
            <p:custDataLst>
              <p:tags r:id="rId1"/>
            </p:custDataLst>
          </p:nvPr>
        </p:nvPicPr>
        <p:blipFill>
          <a:blip r:embed="rId5"/>
          <a:stretch>
            <a:fillRect/>
          </a:stretch>
        </p:blipFill>
        <p:spPr>
          <a:xfrm>
            <a:off x="176" y="0"/>
            <a:ext cx="12191648"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7"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8"/>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9"/>
          <a:stretch>
            <a:fillRect/>
          </a:stretch>
        </p:blipFill>
        <p:spPr>
          <a:xfrm>
            <a:off x="11471910" y="0"/>
            <a:ext cx="720090"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1"/>
            </p:custDataLst>
          </p:nvPr>
        </p:nvSpPr>
        <p:spPr>
          <a:xfrm>
            <a:off x="294600" y="302400"/>
            <a:ext cx="11602796" cy="6253188"/>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0"/>
          <a:stretch>
            <a:fillRect/>
          </a:stretch>
        </p:blipFill>
        <p:spPr>
          <a:xfrm>
            <a:off x="0" y="0"/>
            <a:ext cx="720090" cy="720090"/>
          </a:xfrm>
          <a:prstGeom prst="rect">
            <a:avLst/>
          </a:prstGeom>
        </p:spPr>
      </p:pic>
      <p:pic>
        <p:nvPicPr>
          <p:cNvPr id="16" name="图片 15" descr="图片26"/>
          <p:cNvPicPr>
            <a:picLocks noChangeAspect="1"/>
          </p:cNvPicPr>
          <p:nvPr>
            <p:custDataLst>
              <p:tags r:id="rId3"/>
            </p:custDataLst>
          </p:nvPr>
        </p:nvPicPr>
        <p:blipFill>
          <a:blip r:embed="rId11"/>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4827588" cy="686879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1"/>
          <a:stretch>
            <a:fillRect/>
          </a:stretch>
        </p:blipFill>
        <p:spPr>
          <a:xfrm>
            <a:off x="0" y="-10800"/>
            <a:ext cx="720090" cy="720090"/>
          </a:xfrm>
          <a:prstGeom prst="rect">
            <a:avLst/>
          </a:prstGeom>
        </p:spPr>
      </p:pic>
      <p:pic>
        <p:nvPicPr>
          <p:cNvPr id="16" name="图片 15" descr="图片26"/>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266039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1"/>
          <a:stretch>
            <a:fillRect/>
          </a:stretch>
        </p:blipFill>
        <p:spPr>
          <a:xfrm>
            <a:off x="0" y="6137910"/>
            <a:ext cx="720090" cy="720090"/>
          </a:xfrm>
          <a:prstGeom prst="rect">
            <a:avLst/>
          </a:prstGeom>
        </p:spPr>
      </p:pic>
      <p:pic>
        <p:nvPicPr>
          <p:cNvPr id="16" name="图片 15" descr="图片26"/>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6" name="矩形 5"/>
          <p:cNvSpPr/>
          <p:nvPr>
            <p:custDataLst>
              <p:tags r:id="rId1"/>
            </p:custDataLst>
          </p:nvPr>
        </p:nvSpPr>
        <p:spPr>
          <a:xfrm>
            <a:off x="0" y="5029200"/>
            <a:ext cx="12189600" cy="18288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1"/>
          <a:stretch>
            <a:fillRect/>
          </a:stretch>
        </p:blipFill>
        <p:spPr>
          <a:xfrm>
            <a:off x="0" y="0"/>
            <a:ext cx="720090" cy="720090"/>
          </a:xfrm>
          <a:prstGeom prst="rect">
            <a:avLst/>
          </a:prstGeom>
        </p:spPr>
      </p:pic>
      <p:pic>
        <p:nvPicPr>
          <p:cNvPr id="16" name="图片 15" descr="图片26"/>
          <p:cNvPicPr>
            <a:picLocks noChangeAspect="1"/>
          </p:cNvPicPr>
          <p:nvPr>
            <p:custDataLst>
              <p:tags r:id="rId3"/>
            </p:custDataLst>
          </p:nvPr>
        </p:nvPicPr>
        <p:blipFill>
          <a:blip r:embed="rId12"/>
          <a:stretch>
            <a:fillRect/>
          </a:stretch>
        </p:blipFill>
        <p:spPr>
          <a:xfrm>
            <a:off x="11471910" y="-5379"/>
            <a:ext cx="720090"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9144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3"/>
          <a:stretch>
            <a:fillRect/>
          </a:stretch>
        </p:blipFill>
        <p:spPr>
          <a:xfrm>
            <a:off x="11469510" y="-10800"/>
            <a:ext cx="720090" cy="720090"/>
          </a:xfrm>
          <a:prstGeom prst="rect">
            <a:avLst/>
          </a:prstGeom>
        </p:spPr>
      </p:pic>
      <p:pic>
        <p:nvPicPr>
          <p:cNvPr id="16" name="图片 15" descr="图片26"/>
          <p:cNvPicPr>
            <a:picLocks noChangeAspect="1"/>
          </p:cNvPicPr>
          <p:nvPr>
            <p:custDataLst>
              <p:tags r:id="rId3"/>
            </p:custDataLst>
          </p:nvPr>
        </p:nvPicPr>
        <p:blipFill>
          <a:blip r:embed="rId14"/>
          <a:stretch>
            <a:fillRect/>
          </a:stretch>
        </p:blipFill>
        <p:spPr>
          <a:xfrm>
            <a:off x="0" y="6137910"/>
            <a:ext cx="720090"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6" name="矩形 5"/>
          <p:cNvSpPr/>
          <p:nvPr>
            <p:custDataLst>
              <p:tags r:id="rId1"/>
            </p:custDataLst>
          </p:nvPr>
        </p:nvSpPr>
        <p:spPr>
          <a:xfrm>
            <a:off x="0" y="959400"/>
            <a:ext cx="12189600" cy="493919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0"/>
          <a:stretch>
            <a:fillRect/>
          </a:stretch>
        </p:blipFill>
        <p:spPr>
          <a:xfrm>
            <a:off x="10438461" y="5104461"/>
            <a:ext cx="1753527" cy="1753527"/>
          </a:xfrm>
          <a:prstGeom prst="rect">
            <a:avLst/>
          </a:prstGeom>
        </p:spPr>
      </p:pic>
      <p:pic>
        <p:nvPicPr>
          <p:cNvPr id="16" name="图片 15" descr="图片26"/>
          <p:cNvPicPr>
            <a:picLocks noChangeAspect="1"/>
          </p:cNvPicPr>
          <p:nvPr>
            <p:custDataLst>
              <p:tags r:id="rId3"/>
            </p:custDataLst>
          </p:nvPr>
        </p:nvPicPr>
        <p:blipFill>
          <a:blip r:embed="rId11"/>
          <a:stretch>
            <a:fillRect/>
          </a:stretch>
        </p:blipFill>
        <p:spPr>
          <a:xfrm>
            <a:off x="0" y="-10802"/>
            <a:ext cx="175352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14_画板 1"/>
          <p:cNvPicPr>
            <a:picLocks noChangeAspect="1"/>
          </p:cNvPicPr>
          <p:nvPr>
            <p:custDataLst>
              <p:tags r:id="rId1"/>
            </p:custDataLst>
          </p:nvPr>
        </p:nvPicPr>
        <p:blipFill>
          <a:blip r:embed="rId5"/>
          <a:stretch>
            <a:fillRect/>
          </a:stretch>
        </p:blipFill>
        <p:spPr>
          <a:xfrm>
            <a:off x="176" y="0"/>
            <a:ext cx="12191648"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3" name="副标题 3"/>
          <p:cNvSpPr>
            <a:spLocks noGrp="1"/>
          </p:cNvSpPr>
          <p:nvPr>
            <p:ph type="subTitle" idx="3" hasCustomPrompt="1"/>
            <p:custDataLst>
              <p:tags r:id="rId2"/>
            </p:custDataLst>
          </p:nvPr>
        </p:nvSpPr>
        <p:spPr>
          <a:xfrm>
            <a:off x="1652270" y="3473668"/>
            <a:ext cx="8890064" cy="1156533"/>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4" name="标题 4"/>
          <p:cNvSpPr>
            <a:spLocks noGrp="1"/>
          </p:cNvSpPr>
          <p:nvPr>
            <p:ph type="ctrTitle" idx="2" hasCustomPrompt="1"/>
            <p:custDataLst>
              <p:tags r:id="rId3"/>
            </p:custDataLst>
          </p:nvPr>
        </p:nvSpPr>
        <p:spPr>
          <a:xfrm>
            <a:off x="1652270" y="2227797"/>
            <a:ext cx="8890064" cy="1112520"/>
          </a:xfrm>
        </p:spPr>
        <p:txBody>
          <a:bodyPr vert="horz" wrap="square" lIns="0" tIns="0" rIns="0" bIns="0" rtlCol="0" anchor="b" anchorCtr="0">
            <a:normAutofit lnSpcReduction="10000"/>
          </a:bodyPr>
          <a:lstStyle>
            <a:lvl1pPr marL="0" marR="0" algn="ctr" defTabSz="914400" rtl="0" eaLnBrk="1" fontAlgn="auto" latinLnBrk="0" hangingPunct="1">
              <a:lnSpc>
                <a:spcPct val="100000"/>
              </a:lnSpc>
              <a:spcBef>
                <a:spcPct val="0"/>
              </a:spcBef>
              <a:buClrTx/>
              <a:buSzTx/>
              <a:buFontTx/>
              <a:buNone/>
              <a:defRPr kumimoji="0" lang="zh-CN" altLang="en-US" sz="7225" b="1" i="0" u="none" strike="noStrike" kern="1200" cap="none" spc="700" normalizeH="0" baseline="0" noProof="1" dirty="0">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2022/5/21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7" name="图片 16" descr="图片24"/>
          <p:cNvPicPr>
            <a:picLocks noChangeAspect="1"/>
          </p:cNvPicPr>
          <p:nvPr>
            <p:custDataLst>
              <p:tags r:id="rId1"/>
            </p:custDataLst>
          </p:nvPr>
        </p:nvPicPr>
        <p:blipFill>
          <a:blip r:embed="rId7"/>
          <a:stretch>
            <a:fillRect/>
          </a:stretch>
        </p:blipFill>
        <p:spPr>
          <a:xfrm>
            <a:off x="215153" y="1913773"/>
            <a:ext cx="3235350" cy="3030443"/>
          </a:xfrm>
          <a:prstGeom prst="rect">
            <a:avLst/>
          </a:prstGeom>
        </p:spPr>
      </p:pic>
      <p:pic>
        <p:nvPicPr>
          <p:cNvPr id="15" name="图片 14" descr="图片25"/>
          <p:cNvPicPr>
            <a:picLocks noChangeAspect="1"/>
          </p:cNvPicPr>
          <p:nvPr>
            <p:custDataLst>
              <p:tags r:id="rId2"/>
            </p:custDataLst>
          </p:nvPr>
        </p:nvPicPr>
        <p:blipFill>
          <a:blip r:embed="rId8"/>
          <a:stretch>
            <a:fillRect/>
          </a:stretch>
        </p:blipFill>
        <p:spPr>
          <a:xfrm>
            <a:off x="11471910" y="6137910"/>
            <a:ext cx="720090" cy="720090"/>
          </a:xfrm>
          <a:prstGeom prst="rect">
            <a:avLst/>
          </a:prstGeom>
        </p:spPr>
      </p:pic>
      <p:pic>
        <p:nvPicPr>
          <p:cNvPr id="16" name="图片 15" descr="图片26"/>
          <p:cNvPicPr>
            <a:picLocks noChangeAspect="1"/>
          </p:cNvPicPr>
          <p:nvPr>
            <p:custDataLst>
              <p:tags r:id="rId3"/>
            </p:custDataLst>
          </p:nvPr>
        </p:nvPicPr>
        <p:blipFill>
          <a:blip r:embed="rId9"/>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副标题 2"/>
          <p:cNvSpPr>
            <a:spLocks noGrp="1"/>
          </p:cNvSpPr>
          <p:nvPr>
            <p:ph type="subTitle" idx="3" hasCustomPrompt="1"/>
            <p:custDataLst>
              <p:tags r:id="rId4"/>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3"/>
          <p:cNvSpPr>
            <a:spLocks noGrp="1"/>
          </p:cNvSpPr>
          <p:nvPr>
            <p:ph type="ctrTitle" idx="2" hasCustomPrompt="1"/>
            <p:custDataLst>
              <p:tags r:id="rId5"/>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7" name="图片 16" descr="图片24"/>
          <p:cNvPicPr>
            <a:picLocks noChangeAspect="1"/>
          </p:cNvPicPr>
          <p:nvPr>
            <p:custDataLst>
              <p:tags r:id="rId1"/>
            </p:custDataLst>
          </p:nvPr>
        </p:nvPicPr>
        <p:blipFill>
          <a:blip r:embed="rId4"/>
          <a:stretch>
            <a:fillRect/>
          </a:stretch>
        </p:blipFill>
        <p:spPr>
          <a:xfrm>
            <a:off x="408790" y="1373430"/>
            <a:ext cx="4389120" cy="4111140"/>
          </a:xfrm>
          <a:prstGeom prst="rect">
            <a:avLst/>
          </a:prstGeom>
        </p:spPr>
      </p:pic>
      <p:pic>
        <p:nvPicPr>
          <p:cNvPr id="15" name="图片 14" descr="图片25"/>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2022/5/21</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5"/>
          <a:stretch>
            <a:fillRect/>
          </a:stretch>
        </p:blipFill>
        <p:spPr>
          <a:xfrm>
            <a:off x="11471910" y="0"/>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14_画板 1"/>
          <p:cNvPicPr>
            <a:picLocks noChangeAspect="1"/>
          </p:cNvPicPr>
          <p:nvPr>
            <p:custDataLst>
              <p:tags r:id="rId1"/>
            </p:custDataLst>
          </p:nvPr>
        </p:nvPicPr>
        <p:blipFill>
          <a:blip r:embed="rId5"/>
          <a:stretch>
            <a:fillRect/>
          </a:stretch>
        </p:blipFill>
        <p:spPr>
          <a:xfrm>
            <a:off x="176" y="0"/>
            <a:ext cx="12191648"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7"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5" name="图片 14" descr="图片25"/>
          <p:cNvPicPr>
            <a:picLocks noChangeAspect="1"/>
          </p:cNvPicPr>
          <p:nvPr>
            <p:custDataLst>
              <p:tags r:id="rId1"/>
            </p:custDataLst>
          </p:nvPr>
        </p:nvPicPr>
        <p:blipFill>
          <a:blip r:embed="rId8"/>
          <a:stretch>
            <a:fillRect/>
          </a:stretch>
        </p:blipFill>
        <p:spPr>
          <a:xfrm>
            <a:off x="0" y="6137910"/>
            <a:ext cx="720090" cy="720090"/>
          </a:xfrm>
          <a:prstGeom prst="rect">
            <a:avLst/>
          </a:prstGeom>
        </p:spPr>
      </p:pic>
      <p:pic>
        <p:nvPicPr>
          <p:cNvPr id="16" name="图片 15" descr="图片26"/>
          <p:cNvPicPr>
            <a:picLocks noChangeAspect="1"/>
          </p:cNvPicPr>
          <p:nvPr>
            <p:custDataLst>
              <p:tags r:id="rId2"/>
            </p:custDataLst>
          </p:nvPr>
        </p:nvPicPr>
        <p:blipFill>
          <a:blip r:embed="rId9"/>
          <a:stretch>
            <a:fillRect/>
          </a:stretch>
        </p:blipFill>
        <p:spPr>
          <a:xfrm>
            <a:off x="11471910" y="0"/>
            <a:ext cx="720090"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1"/>
            </p:custDataLst>
          </p:nvPr>
        </p:nvSpPr>
        <p:spPr>
          <a:xfrm>
            <a:off x="294600" y="302400"/>
            <a:ext cx="11602796" cy="6253188"/>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0"/>
          <a:stretch>
            <a:fillRect/>
          </a:stretch>
        </p:blipFill>
        <p:spPr>
          <a:xfrm>
            <a:off x="0" y="0"/>
            <a:ext cx="720090" cy="720090"/>
          </a:xfrm>
          <a:prstGeom prst="rect">
            <a:avLst/>
          </a:prstGeom>
        </p:spPr>
      </p:pic>
      <p:pic>
        <p:nvPicPr>
          <p:cNvPr id="16" name="图片 15" descr="图片26"/>
          <p:cNvPicPr>
            <a:picLocks noChangeAspect="1"/>
          </p:cNvPicPr>
          <p:nvPr>
            <p:custDataLst>
              <p:tags r:id="rId3"/>
            </p:custDataLst>
          </p:nvPr>
        </p:nvPicPr>
        <p:blipFill>
          <a:blip r:embed="rId11"/>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4827588" cy="686879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1"/>
          <a:stretch>
            <a:fillRect/>
          </a:stretch>
        </p:blipFill>
        <p:spPr>
          <a:xfrm>
            <a:off x="0" y="-10800"/>
            <a:ext cx="720090" cy="720090"/>
          </a:xfrm>
          <a:prstGeom prst="rect">
            <a:avLst/>
          </a:prstGeom>
        </p:spPr>
      </p:pic>
      <p:pic>
        <p:nvPicPr>
          <p:cNvPr id="16" name="图片 15" descr="图片26"/>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266039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1"/>
          <a:stretch>
            <a:fillRect/>
          </a:stretch>
        </p:blipFill>
        <p:spPr>
          <a:xfrm>
            <a:off x="0" y="6137910"/>
            <a:ext cx="720090" cy="720090"/>
          </a:xfrm>
          <a:prstGeom prst="rect">
            <a:avLst/>
          </a:prstGeom>
        </p:spPr>
      </p:pic>
      <p:pic>
        <p:nvPicPr>
          <p:cNvPr id="16" name="图片 15" descr="图片26"/>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6" name="矩形 5"/>
          <p:cNvSpPr/>
          <p:nvPr>
            <p:custDataLst>
              <p:tags r:id="rId1"/>
            </p:custDataLst>
          </p:nvPr>
        </p:nvSpPr>
        <p:spPr>
          <a:xfrm>
            <a:off x="0" y="5029200"/>
            <a:ext cx="12189600" cy="18288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1"/>
          <a:stretch>
            <a:fillRect/>
          </a:stretch>
        </p:blipFill>
        <p:spPr>
          <a:xfrm>
            <a:off x="0" y="0"/>
            <a:ext cx="720090" cy="720090"/>
          </a:xfrm>
          <a:prstGeom prst="rect">
            <a:avLst/>
          </a:prstGeom>
        </p:spPr>
      </p:pic>
      <p:pic>
        <p:nvPicPr>
          <p:cNvPr id="16" name="图片 15" descr="图片26"/>
          <p:cNvPicPr>
            <a:picLocks noChangeAspect="1"/>
          </p:cNvPicPr>
          <p:nvPr>
            <p:custDataLst>
              <p:tags r:id="rId3"/>
            </p:custDataLst>
          </p:nvPr>
        </p:nvPicPr>
        <p:blipFill>
          <a:blip r:embed="rId12"/>
          <a:stretch>
            <a:fillRect/>
          </a:stretch>
        </p:blipFill>
        <p:spPr>
          <a:xfrm>
            <a:off x="11471910" y="-5379"/>
            <a:ext cx="720090"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9144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3"/>
          <a:stretch>
            <a:fillRect/>
          </a:stretch>
        </p:blipFill>
        <p:spPr>
          <a:xfrm>
            <a:off x="11469510" y="-10800"/>
            <a:ext cx="720090" cy="720090"/>
          </a:xfrm>
          <a:prstGeom prst="rect">
            <a:avLst/>
          </a:prstGeom>
        </p:spPr>
      </p:pic>
      <p:pic>
        <p:nvPicPr>
          <p:cNvPr id="16" name="图片 15" descr="图片26"/>
          <p:cNvPicPr>
            <a:picLocks noChangeAspect="1"/>
          </p:cNvPicPr>
          <p:nvPr>
            <p:custDataLst>
              <p:tags r:id="rId3"/>
            </p:custDataLst>
          </p:nvPr>
        </p:nvPicPr>
        <p:blipFill>
          <a:blip r:embed="rId14"/>
          <a:stretch>
            <a:fillRect/>
          </a:stretch>
        </p:blipFill>
        <p:spPr>
          <a:xfrm>
            <a:off x="0" y="6137910"/>
            <a:ext cx="720090"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6" name="矩形 5"/>
          <p:cNvSpPr/>
          <p:nvPr>
            <p:custDataLst>
              <p:tags r:id="rId1"/>
            </p:custDataLst>
          </p:nvPr>
        </p:nvSpPr>
        <p:spPr>
          <a:xfrm>
            <a:off x="0" y="959400"/>
            <a:ext cx="12189600" cy="493919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5" name="图片 14" descr="图片25"/>
          <p:cNvPicPr>
            <a:picLocks noChangeAspect="1"/>
          </p:cNvPicPr>
          <p:nvPr>
            <p:custDataLst>
              <p:tags r:id="rId2"/>
            </p:custDataLst>
          </p:nvPr>
        </p:nvPicPr>
        <p:blipFill>
          <a:blip r:embed="rId10"/>
          <a:stretch>
            <a:fillRect/>
          </a:stretch>
        </p:blipFill>
        <p:spPr>
          <a:xfrm>
            <a:off x="10438461" y="5104461"/>
            <a:ext cx="1753527" cy="1753527"/>
          </a:xfrm>
          <a:prstGeom prst="rect">
            <a:avLst/>
          </a:prstGeom>
        </p:spPr>
      </p:pic>
      <p:pic>
        <p:nvPicPr>
          <p:cNvPr id="16" name="图片 15" descr="图片26"/>
          <p:cNvPicPr>
            <a:picLocks noChangeAspect="1"/>
          </p:cNvPicPr>
          <p:nvPr>
            <p:custDataLst>
              <p:tags r:id="rId3"/>
            </p:custDataLst>
          </p:nvPr>
        </p:nvPicPr>
        <p:blipFill>
          <a:blip r:embed="rId11"/>
          <a:stretch>
            <a:fillRect/>
          </a:stretch>
        </p:blipFill>
        <p:spPr>
          <a:xfrm>
            <a:off x="0" y="-10802"/>
            <a:ext cx="175352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10" r:link="rId11" cstate="email"/>
          <a:stretch>
            <a:fillRect/>
          </a:stretch>
        </p:blipFill>
        <p:spPr>
          <a:xfrm>
            <a:off x="0" y="1905000"/>
            <a:ext cx="2086332" cy="3048000"/>
          </a:xfrm>
          <a:prstGeom prst="rect">
            <a:avLst/>
          </a:prstGeom>
        </p:spPr>
      </p:pic>
      <p:pic>
        <p:nvPicPr>
          <p:cNvPr id="5" name="图片 4"/>
          <p:cNvPicPr/>
          <p:nvPr userDrawn="1">
            <p:custDataLst>
              <p:tags r:id="rId2"/>
            </p:custDataLst>
          </p:nvPr>
        </p:nvPicPr>
        <p:blipFill>
          <a:blip r:embed="rId12" r:link="rId13" cstate="email"/>
          <a:stretch>
            <a:fillRect/>
          </a:stretch>
        </p:blipFill>
        <p:spPr>
          <a:xfrm>
            <a:off x="10105668" y="1905000"/>
            <a:ext cx="2086332" cy="3048000"/>
          </a:xfrm>
          <a:prstGeom prst="rect">
            <a:avLst/>
          </a:prstGeom>
        </p:spPr>
      </p:pic>
      <p:sp>
        <p:nvSpPr>
          <p:cNvPr id="16" name="日期占位符 15"/>
          <p:cNvSpPr>
            <a:spLocks noGrp="1"/>
          </p:cNvSpPr>
          <p:nvPr>
            <p:ph type="dt" sz="half" idx="10"/>
            <p:custDataLst>
              <p:tags r:id="rId3"/>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17" name="页脚占位符 16"/>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cxnSp>
        <p:nvCxnSpPr>
          <p:cNvPr id="8" name="直接连接符 7"/>
          <p:cNvCxnSpPr/>
          <p:nvPr userDrawn="1">
            <p:custDataLst>
              <p:tags r:id="rId6"/>
            </p:custDataLst>
          </p:nvPr>
        </p:nvCxnSpPr>
        <p:spPr>
          <a:xfrm>
            <a:off x="3107055" y="3858101"/>
            <a:ext cx="5977891" cy="0"/>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 name="副标题 2"/>
          <p:cNvSpPr>
            <a:spLocks noGrp="1"/>
          </p:cNvSpPr>
          <p:nvPr>
            <p:ph type="subTitle" sz="quarter" idx="14" hasCustomPrompt="1"/>
            <p:custDataLst>
              <p:tags r:id="rId7"/>
            </p:custDataLst>
          </p:nvPr>
        </p:nvSpPr>
        <p:spPr>
          <a:xfrm>
            <a:off x="2921001" y="4002993"/>
            <a:ext cx="6350000" cy="371206"/>
          </a:xfrm>
          <a:prstGeom prst="rect">
            <a:avLst/>
          </a:prstGeom>
        </p:spPr>
        <p:txBody>
          <a:bodyPr vert="horz" wrap="square" lIns="90000" tIns="0" rIns="90000" bIns="46800" rtlCol="0" anchor="t" anchorCtr="0">
            <a:normAutofit/>
          </a:bodyPr>
          <a:lstStyle>
            <a:lvl1pPr marL="0" indent="0" algn="ctr">
              <a:buNone/>
              <a:defRPr lang="zh-CN" altLang="en-US" sz="2000" spc="0" baseline="0">
                <a:ln>
                  <a:noFill/>
                </a:ln>
                <a:solidFill>
                  <a:schemeClr val="tx1">
                    <a:lumMod val="65000"/>
                    <a:lumOff val="35000"/>
                  </a:schemeClr>
                </a:solidFill>
                <a:effectLst/>
                <a:uLnTx/>
                <a:latin typeface="Arial" panose="020B0604020202020204" pitchFamily="34" charset="0"/>
                <a:ea typeface="微软雅黑" panose="020B0503020204020204" pitchFamily="34" charset="-122"/>
                <a:cs typeface="微软雅黑" panose="020B0503020204020204" pitchFamily="34" charset="-122"/>
              </a:defRPr>
            </a:lvl1pPr>
          </a:lstStyle>
          <a:p>
            <a:pPr marL="228600" lvl="0" indent="-228600" algn="ctr">
              <a:lnSpc>
                <a:spcPct val="100000"/>
              </a:lnSpc>
              <a:spcAft>
                <a:spcPts val="0"/>
              </a:spcAft>
              <a:buClrTx/>
              <a:buSzTx/>
            </a:pPr>
            <a:r>
              <a:rPr lang="zh-CN" altLang="en-US" dirty="0"/>
              <a:t>单击此处编辑副标题</a:t>
            </a:r>
          </a:p>
        </p:txBody>
      </p:sp>
      <p:sp>
        <p:nvSpPr>
          <p:cNvPr id="4" name="标题 3"/>
          <p:cNvSpPr>
            <a:spLocks noGrp="1"/>
          </p:cNvSpPr>
          <p:nvPr>
            <p:ph type="ctrTitle" idx="15" hasCustomPrompt="1"/>
            <p:custDataLst>
              <p:tags r:id="rId8"/>
            </p:custDataLst>
          </p:nvPr>
        </p:nvSpPr>
        <p:spPr>
          <a:xfrm>
            <a:off x="2921000" y="2707481"/>
            <a:ext cx="6350000" cy="998220"/>
          </a:xfrm>
        </p:spPr>
        <p:txBody>
          <a:bodyPr vert="horz" lIns="91440" tIns="45720" rIns="91440" bIns="45720" rtlCol="0" anchor="b" anchorCtr="0">
            <a:normAutofit/>
          </a:bodyPr>
          <a:lstStyle>
            <a:lvl1pPr algn="dist">
              <a:defRPr lang="zh-CN" altLang="en-US" sz="7200" b="0" spc="-2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buClrTx/>
              <a:buSzTx/>
              <a:buFontTx/>
            </a:pPr>
            <a:r>
              <a:rPr lang="zh-CN" altLang="en-US" dirty="0"/>
              <a:t>编辑标题</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857250"/>
            <a:ext cx="720091" cy="540068"/>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1" y="857250"/>
            <a:ext cx="720091" cy="537034"/>
          </a:xfrm>
          <a:prstGeom prst="rect">
            <a:avLst/>
          </a:prstGeom>
        </p:spPr>
      </p:pic>
      <p:sp>
        <p:nvSpPr>
          <p:cNvPr id="2" name="标题 1"/>
          <p:cNvSpPr>
            <a:spLocks noGrp="1"/>
          </p:cNvSpPr>
          <p:nvPr>
            <p:ph type="title"/>
            <p:custDataLst>
              <p:tags r:id="rId3"/>
            </p:custDataLst>
          </p:nvPr>
        </p:nvSpPr>
        <p:spPr>
          <a:xfrm>
            <a:off x="669883" y="1189676"/>
            <a:ext cx="10852237" cy="331473"/>
          </a:xfrm>
        </p:spPr>
        <p:txBody>
          <a:bodyPr vert="horz"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3" y="1571631"/>
            <a:ext cx="10852237" cy="4041680"/>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email"/>
          <a:stretch>
            <a:fillRect/>
          </a:stretch>
        </p:blipFill>
        <p:spPr>
          <a:xfrm>
            <a:off x="0" y="1905000"/>
            <a:ext cx="2086332" cy="3048000"/>
          </a:xfrm>
          <a:prstGeom prst="rect">
            <a:avLst/>
          </a:prstGeom>
        </p:spPr>
      </p:pic>
      <p:sp>
        <p:nvSpPr>
          <p:cNvPr id="2" name="标题 1"/>
          <p:cNvSpPr>
            <a:spLocks noGrp="1"/>
          </p:cNvSpPr>
          <p:nvPr>
            <p:ph type="title" hasCustomPrompt="1"/>
            <p:custDataLst>
              <p:tags r:id="rId2"/>
            </p:custDataLst>
          </p:nvPr>
        </p:nvSpPr>
        <p:spPr>
          <a:xfrm>
            <a:off x="4750905" y="2562483"/>
            <a:ext cx="4837939" cy="807426"/>
          </a:xfrm>
        </p:spPr>
        <p:txBody>
          <a:bodyPr lIns="91440" tIns="45720" rIns="91440" bIns="45720" anchor="b" anchorCtr="0">
            <a:normAutofit/>
          </a:bodyPr>
          <a:lstStyle>
            <a:lvl1pPr algn="l">
              <a:defRPr sz="6000" b="1"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文本占位符 2"/>
          <p:cNvSpPr>
            <a:spLocks noGrp="1"/>
          </p:cNvSpPr>
          <p:nvPr>
            <p:ph type="body" idx="1" hasCustomPrompt="1"/>
            <p:custDataLst>
              <p:tags r:id="rId3"/>
            </p:custDataLst>
          </p:nvPr>
        </p:nvSpPr>
        <p:spPr>
          <a:xfrm>
            <a:off x="4750900" y="3425839"/>
            <a:ext cx="4837939" cy="943820"/>
          </a:xfrm>
        </p:spPr>
        <p:txBody>
          <a:bodyPr lIns="91440" tIns="45720" rIns="91440" bIns="45720">
            <a:normAutofit/>
          </a:bodyPr>
          <a:lstStyle>
            <a:lvl1pPr marL="0" indent="0" algn="l" eaLnBrk="1" fontAlgn="auto" latinLnBrk="0" hangingPunct="1">
              <a:buNone/>
              <a:defRPr kumimoji="0" lang="zh-CN" altLang="en-US" sz="1800" b="0" i="0" u="none" strike="noStrike" kern="1200" cap="none" spc="150" normalizeH="0" baseline="0" noProof="1">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720091" cy="540068"/>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1" y="857250"/>
            <a:ext cx="720091" cy="537034"/>
          </a:xfrm>
          <a:prstGeom prst="rect">
            <a:avLst/>
          </a:prstGeom>
        </p:spPr>
      </p:pic>
      <p:sp>
        <p:nvSpPr>
          <p:cNvPr id="2" name="标题 1"/>
          <p:cNvSpPr>
            <a:spLocks noGrp="1"/>
          </p:cNvSpPr>
          <p:nvPr>
            <p:ph type="title"/>
            <p:custDataLst>
              <p:tags r:id="rId3"/>
            </p:custDataLst>
          </p:nvPr>
        </p:nvSpPr>
        <p:spPr>
          <a:xfrm>
            <a:off x="669883" y="1189676"/>
            <a:ext cx="10852237" cy="331473"/>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4"/>
            </p:custDataLst>
          </p:nvPr>
        </p:nvSpPr>
        <p:spPr>
          <a:xfrm>
            <a:off x="669931" y="1571631"/>
            <a:ext cx="5283243" cy="4041680"/>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5"/>
            </p:custDataLst>
          </p:nvPr>
        </p:nvSpPr>
        <p:spPr>
          <a:xfrm>
            <a:off x="6238877" y="1571631"/>
            <a:ext cx="5283243" cy="4041680"/>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6" name="页脚占位符 5"/>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2022/5/21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857250"/>
            <a:ext cx="720091" cy="540068"/>
          </a:xfrm>
          <a:prstGeom prst="rect">
            <a:avLst/>
          </a:prstGeom>
        </p:spPr>
      </p:pic>
      <p:pic>
        <p:nvPicPr>
          <p:cNvPr id="10" name="图片 9"/>
          <p:cNvPicPr/>
          <p:nvPr userDrawn="1">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11471911" y="857250"/>
            <a:ext cx="720091" cy="537034"/>
          </a:xfrm>
          <a:prstGeom prst="rect">
            <a:avLst/>
          </a:prstGeom>
        </p:spPr>
      </p:pic>
      <p:sp>
        <p:nvSpPr>
          <p:cNvPr id="2" name="标题 1"/>
          <p:cNvSpPr>
            <a:spLocks noGrp="1"/>
          </p:cNvSpPr>
          <p:nvPr>
            <p:ph type="title"/>
            <p:custDataLst>
              <p:tags r:id="rId3"/>
            </p:custDataLst>
          </p:nvPr>
        </p:nvSpPr>
        <p:spPr>
          <a:xfrm>
            <a:off x="669883" y="1189676"/>
            <a:ext cx="10852237" cy="331473"/>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1" y="1571631"/>
            <a:ext cx="5283243" cy="285752"/>
          </a:xfrm>
        </p:spPr>
        <p:txBody>
          <a:bodyPr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912144"/>
            <a:ext cx="5283200" cy="3701064"/>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1" y="1571631"/>
            <a:ext cx="5283243" cy="285752"/>
          </a:xfrm>
        </p:spPr>
        <p:txBody>
          <a:bodyPr vert="horz"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sym typeface="+mn-ea"/>
              </a:rPr>
              <a:t>单击此处编辑文本</a:t>
            </a:r>
          </a:p>
        </p:txBody>
      </p:sp>
      <p:sp>
        <p:nvSpPr>
          <p:cNvPr id="6" name="内容占位符 5"/>
          <p:cNvSpPr>
            <a:spLocks noGrp="1"/>
          </p:cNvSpPr>
          <p:nvPr>
            <p:ph sz="quarter" idx="4"/>
            <p:custDataLst>
              <p:tags r:id="rId7"/>
            </p:custDataLst>
          </p:nvPr>
        </p:nvSpPr>
        <p:spPr>
          <a:xfrm>
            <a:off x="6235751" y="1912144"/>
            <a:ext cx="5283243" cy="3701064"/>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8" name="页脚占位符 7"/>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email"/>
          <a:stretch>
            <a:fillRect/>
          </a:stretch>
        </p:blipFill>
        <p:spPr>
          <a:xfrm>
            <a:off x="7498080" y="1825943"/>
            <a:ext cx="4389120" cy="3206115"/>
          </a:xfrm>
          <a:prstGeom prst="rect">
            <a:avLst/>
          </a:prstGeom>
        </p:spPr>
      </p:pic>
      <p:sp>
        <p:nvSpPr>
          <p:cNvPr id="7" name="矩形 6"/>
          <p:cNvSpPr/>
          <p:nvPr userDrawn="1">
            <p:custDataLst>
              <p:tags r:id="rId2"/>
            </p:custDataLst>
          </p:nvPr>
        </p:nvSpPr>
        <p:spPr>
          <a:xfrm>
            <a:off x="0" y="857250"/>
            <a:ext cx="7315200" cy="51435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p:nvPr userDrawn="1">
            <p:custDataLst>
              <p:tags r:id="rId3"/>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5463716"/>
            <a:ext cx="720091" cy="537034"/>
          </a:xfrm>
          <a:prstGeom prst="rect">
            <a:avLst/>
          </a:prstGeom>
        </p:spPr>
      </p:pic>
      <p:sp>
        <p:nvSpPr>
          <p:cNvPr id="2" name="标题 1"/>
          <p:cNvSpPr>
            <a:spLocks noGrp="1"/>
          </p:cNvSpPr>
          <p:nvPr>
            <p:ph type="title"/>
            <p:custDataLst>
              <p:tags r:id="rId4"/>
            </p:custDataLst>
          </p:nvPr>
        </p:nvSpPr>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3" name="页脚占位符 2"/>
          <p:cNvSpPr>
            <a:spLocks noGrp="1"/>
          </p:cNvSpPr>
          <p:nvPr>
            <p:ph type="ftr" sz="quarter" idx="11"/>
            <p:custDataLst>
              <p:tags r:id="rId2"/>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720091" cy="540068"/>
          </a:xfrm>
          <a:prstGeom prst="rect">
            <a:avLst/>
          </a:prstGeom>
        </p:spPr>
      </p:pic>
      <p:pic>
        <p:nvPicPr>
          <p:cNvPr id="8" name="图片 7"/>
          <p:cNvPicPr/>
          <p:nvPr userDrawn="1">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1" y="857250"/>
            <a:ext cx="720091" cy="537034"/>
          </a:xfrm>
          <a:prstGeom prst="rect">
            <a:avLst/>
          </a:prstGeom>
        </p:spPr>
      </p:pic>
      <p:sp>
        <p:nvSpPr>
          <p:cNvPr id="2" name="标题 1"/>
          <p:cNvSpPr>
            <a:spLocks noGrp="1"/>
          </p:cNvSpPr>
          <p:nvPr>
            <p:ph type="title"/>
            <p:custDataLst>
              <p:tags r:id="rId3"/>
            </p:custDataLst>
          </p:nvPr>
        </p:nvSpPr>
        <p:spPr>
          <a:xfrm>
            <a:off x="669931" y="1189676"/>
            <a:ext cx="10852237" cy="331473"/>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1" y="1571631"/>
            <a:ext cx="5283243"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1571631"/>
            <a:ext cx="5283243" cy="4041680"/>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单击此处编辑母版文本样式</a:t>
            </a:r>
          </a:p>
        </p:txBody>
      </p:sp>
      <p:sp>
        <p:nvSpPr>
          <p:cNvPr id="5" name="日期占位符 4"/>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2022/5/21</a:t>
            </a:fld>
            <a:endParaRPr lang="zh-CN" altLang="en-US" dirty="0"/>
          </a:p>
        </p:txBody>
      </p:sp>
      <p:sp>
        <p:nvSpPr>
          <p:cNvPr id="6" name="页脚占位符 5"/>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857250"/>
            <a:ext cx="720091" cy="540068"/>
          </a:xfrm>
          <a:prstGeom prst="rect">
            <a:avLst/>
          </a:prstGeom>
        </p:spPr>
      </p:pic>
      <p:pic>
        <p:nvPicPr>
          <p:cNvPr id="7" name="图片 6"/>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1" y="857250"/>
            <a:ext cx="720091" cy="537034"/>
          </a:xfrm>
          <a:prstGeom prst="rect">
            <a:avLst/>
          </a:prstGeom>
        </p:spPr>
      </p:pic>
      <p:sp>
        <p:nvSpPr>
          <p:cNvPr id="2" name="竖排标题 1"/>
          <p:cNvSpPr>
            <a:spLocks noGrp="1"/>
          </p:cNvSpPr>
          <p:nvPr>
            <p:ph type="title" orient="vert"/>
            <p:custDataLst>
              <p:tags r:id="rId3"/>
            </p:custDataLst>
          </p:nvPr>
        </p:nvSpPr>
        <p:spPr>
          <a:xfrm>
            <a:off x="10571135" y="1571631"/>
            <a:ext cx="950984" cy="4041680"/>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1571625"/>
            <a:ext cx="9828101" cy="4041680"/>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857250"/>
            <a:ext cx="720091" cy="540068"/>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1" y="857250"/>
            <a:ext cx="720091" cy="537034"/>
          </a:xfrm>
          <a:prstGeom prst="rect">
            <a:avLst/>
          </a:prstGeom>
        </p:spPr>
      </p:pic>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1" y="1571631"/>
            <a:ext cx="10852237" cy="4041680"/>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10" r:link="rId11" cstate="email"/>
          <a:stretch>
            <a:fillRect/>
          </a:stretch>
        </p:blipFill>
        <p:spPr>
          <a:xfrm>
            <a:off x="0" y="1905000"/>
            <a:ext cx="2086332" cy="3048000"/>
          </a:xfrm>
          <a:prstGeom prst="rect">
            <a:avLst/>
          </a:prstGeom>
        </p:spPr>
      </p:pic>
      <p:pic>
        <p:nvPicPr>
          <p:cNvPr id="6" name="图片 5"/>
          <p:cNvPicPr/>
          <p:nvPr userDrawn="1">
            <p:custDataLst>
              <p:tags r:id="rId2"/>
            </p:custDataLst>
          </p:nvPr>
        </p:nvPicPr>
        <p:blipFill>
          <a:blip r:embed="rId12" r:link="rId13" cstate="email"/>
          <a:stretch>
            <a:fillRect/>
          </a:stretch>
        </p:blipFill>
        <p:spPr>
          <a:xfrm>
            <a:off x="10105668" y="1905000"/>
            <a:ext cx="2086332" cy="3048000"/>
          </a:xfrm>
          <a:prstGeom prst="rect">
            <a:avLst/>
          </a:prstGeom>
        </p:spPr>
      </p:pic>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title" idx="13" hasCustomPrompt="1"/>
            <p:custDataLst>
              <p:tags r:id="rId6"/>
            </p:custDataLst>
          </p:nvPr>
        </p:nvSpPr>
        <p:spPr>
          <a:xfrm>
            <a:off x="3412491" y="2707481"/>
            <a:ext cx="5365751" cy="1049179"/>
          </a:xfrm>
        </p:spPr>
        <p:txBody>
          <a:bodyPr vert="horz" lIns="90000" tIns="46800" rIns="90000" bIns="0" rtlCol="0" anchor="b" anchorCtr="0">
            <a:normAutofit/>
          </a:bodyPr>
          <a:lstStyle>
            <a:lvl1pPr algn="dist">
              <a:defRPr lang="zh-CN" altLang="en-US" sz="8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p>
        </p:txBody>
      </p:sp>
      <p:sp>
        <p:nvSpPr>
          <p:cNvPr id="8" name="文本占位符 7"/>
          <p:cNvSpPr>
            <a:spLocks noGrp="1"/>
          </p:cNvSpPr>
          <p:nvPr>
            <p:ph type="body" idx="14" hasCustomPrompt="1"/>
            <p:custDataLst>
              <p:tags r:id="rId7"/>
            </p:custDataLst>
          </p:nvPr>
        </p:nvSpPr>
        <p:spPr>
          <a:xfrm>
            <a:off x="3413125" y="4010501"/>
            <a:ext cx="5365115" cy="591300"/>
          </a:xfrm>
        </p:spPr>
        <p:txBody>
          <a:bodyPr vert="horz" wrap="square" lIns="90000" tIns="0" rIns="90000" bIns="4680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pitchFamily="34" charset="-122"/>
                <a:cs typeface="微软雅黑" panose="020B0503020204020204" pitchFamily="34" charset="-122"/>
              </a:defRPr>
            </a:lvl1pPr>
          </a:lstStyle>
          <a:p>
            <a:pPr marL="228600" lvl="0" indent="-228600" algn="ctr">
              <a:lnSpc>
                <a:spcPct val="100000"/>
              </a:lnSpc>
              <a:spcAft>
                <a:spcPts val="0"/>
              </a:spcAft>
              <a:buClrTx/>
              <a:buSzTx/>
            </a:pPr>
            <a:r>
              <a:rPr lang="zh-CN" altLang="en-US" dirty="0"/>
              <a:t>单击此处编辑文本</a:t>
            </a:r>
          </a:p>
        </p:txBody>
      </p:sp>
      <p:cxnSp>
        <p:nvCxnSpPr>
          <p:cNvPr id="9" name="直接连接符 8"/>
          <p:cNvCxnSpPr/>
          <p:nvPr userDrawn="1">
            <p:custDataLst>
              <p:tags r:id="rId8"/>
            </p:custDataLst>
          </p:nvPr>
        </p:nvCxnSpPr>
        <p:spPr>
          <a:xfrm>
            <a:off x="3355340" y="3858101"/>
            <a:ext cx="5480051" cy="0"/>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857250"/>
            <a:ext cx="720091" cy="540068"/>
          </a:xfrm>
          <a:prstGeom prst="rect">
            <a:avLst/>
          </a:prstGeom>
        </p:spPr>
      </p:pic>
      <p:pic>
        <p:nvPicPr>
          <p:cNvPr id="6" name="图片 5"/>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1" y="857250"/>
            <a:ext cx="720091" cy="537034"/>
          </a:xfrm>
          <a:prstGeom prst="rect">
            <a:avLst/>
          </a:prstGeom>
        </p:spPr>
      </p:pic>
      <p:sp>
        <p:nvSpPr>
          <p:cNvPr id="2" name="标题 1"/>
          <p:cNvSpPr>
            <a:spLocks noGrp="1"/>
          </p:cNvSpPr>
          <p:nvPr>
            <p:ph type="title"/>
            <p:custDataLst>
              <p:tags r:id="rId3"/>
            </p:custDataLst>
          </p:nvPr>
        </p:nvSpPr>
        <p:spPr/>
        <p:txBody>
          <a:bodyPr/>
          <a:lstStyle>
            <a:lvl1pPr>
              <a:defRPr b="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92075" y="1085107"/>
            <a:ext cx="11607851" cy="4687787"/>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图片 8"/>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857250"/>
            <a:ext cx="720091" cy="540068"/>
          </a:xfrm>
          <a:prstGeom prst="rect">
            <a:avLst/>
          </a:prstGeom>
        </p:spPr>
      </p:pic>
      <p:pic>
        <p:nvPicPr>
          <p:cNvPr id="8" name="图片 7"/>
          <p:cNvPicPr/>
          <p:nvPr userDrawn="1">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1" y="857250"/>
            <a:ext cx="720091" cy="537034"/>
          </a:xfrm>
          <a:prstGeom prst="rect">
            <a:avLst/>
          </a:prstGeom>
        </p:spPr>
      </p:pic>
      <p:sp>
        <p:nvSpPr>
          <p:cNvPr id="2" name="标题 1"/>
          <p:cNvSpPr>
            <a:spLocks noGrp="1"/>
          </p:cNvSpPr>
          <p:nvPr>
            <p:ph type="title" hasCustomPrompt="1"/>
            <p:custDataLst>
              <p:tags r:id="rId4"/>
            </p:custDataLst>
          </p:nvPr>
        </p:nvSpPr>
        <p:spPr>
          <a:xfrm>
            <a:off x="1281600" y="1794150"/>
            <a:ext cx="9626400" cy="542700"/>
          </a:xfrm>
        </p:spPr>
        <p:txBody>
          <a:bodyPr anchor="ctr"/>
          <a:lstStyle>
            <a:lvl1pPr>
              <a:defRPr sz="3200" b="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479950"/>
            <a:ext cx="9626600" cy="25839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857250"/>
            <a:ext cx="4824603" cy="51435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p:nvPr userDrawn="1">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1" y="857250"/>
            <a:ext cx="720091" cy="540068"/>
          </a:xfrm>
          <a:prstGeom prst="rect">
            <a:avLst/>
          </a:prstGeom>
        </p:spPr>
      </p:pic>
      <p:sp>
        <p:nvSpPr>
          <p:cNvPr id="2" name="标题 1"/>
          <p:cNvSpPr>
            <a:spLocks noGrp="1"/>
          </p:cNvSpPr>
          <p:nvPr>
            <p:ph type="title" hasCustomPrompt="1"/>
            <p:custDataLst>
              <p:tags r:id="rId3"/>
            </p:custDataLst>
          </p:nvPr>
        </p:nvSpPr>
        <p:spPr>
          <a:xfrm>
            <a:off x="583200" y="1435050"/>
            <a:ext cx="3960000" cy="661500"/>
          </a:xfrm>
        </p:spPr>
        <p:txBody>
          <a:bodyPr anchor="ctr" anchorCtr="0"/>
          <a:lstStyle>
            <a:lvl1pPr>
              <a:defRPr sz="3600" b="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2180250"/>
            <a:ext cx="3956400" cy="30699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1434704"/>
            <a:ext cx="6480000" cy="3815953"/>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2022/5/21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857250"/>
            <a:ext cx="12192000" cy="199825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857250"/>
            <a:ext cx="720091" cy="540068"/>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1" y="857250"/>
            <a:ext cx="720091" cy="537034"/>
          </a:xfrm>
          <a:prstGeom prst="rect">
            <a:avLst/>
          </a:prstGeom>
        </p:spPr>
      </p:pic>
      <p:sp>
        <p:nvSpPr>
          <p:cNvPr id="2" name="标题 1"/>
          <p:cNvSpPr>
            <a:spLocks noGrp="1"/>
          </p:cNvSpPr>
          <p:nvPr>
            <p:ph type="title"/>
            <p:custDataLst>
              <p:tags r:id="rId4"/>
            </p:custDataLst>
          </p:nvPr>
        </p:nvSpPr>
        <p:spPr>
          <a:xfrm>
            <a:off x="612000" y="1443150"/>
            <a:ext cx="10976400" cy="469800"/>
          </a:xfrm>
        </p:spPr>
        <p:txBody>
          <a:bodyPr anchor="ctr"/>
          <a:lstStyle>
            <a:lvl1pPr algn="ctr">
              <a:defRPr sz="3600" b="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2101950"/>
            <a:ext cx="10975975" cy="621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963250"/>
            <a:ext cx="10965600" cy="25731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4628978"/>
            <a:ext cx="12192000" cy="137177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图片 9"/>
          <p:cNvPicPr/>
          <p:nvPr userDrawn="1">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857250"/>
            <a:ext cx="720091" cy="540068"/>
          </a:xfrm>
          <a:prstGeom prst="rect">
            <a:avLst/>
          </a:prstGeom>
        </p:spPr>
      </p:pic>
      <p:pic>
        <p:nvPicPr>
          <p:cNvPr id="8" name="图片 7"/>
          <p:cNvPicPr/>
          <p:nvPr userDrawn="1">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1" y="857250"/>
            <a:ext cx="720091" cy="537034"/>
          </a:xfrm>
          <a:prstGeom prst="rect">
            <a:avLst/>
          </a:prstGeom>
        </p:spPr>
      </p:pic>
      <p:sp>
        <p:nvSpPr>
          <p:cNvPr id="2" name="标题 1"/>
          <p:cNvSpPr>
            <a:spLocks noGrp="1"/>
          </p:cNvSpPr>
          <p:nvPr>
            <p:ph type="title"/>
            <p:custDataLst>
              <p:tags r:id="rId4"/>
            </p:custDataLst>
          </p:nvPr>
        </p:nvSpPr>
        <p:spPr>
          <a:xfrm>
            <a:off x="604800" y="1359450"/>
            <a:ext cx="10976400" cy="423900"/>
          </a:xfrm>
        </p:spPr>
        <p:txBody>
          <a:bodyPr anchor="ctr" anchorCtr="0"/>
          <a:lstStyle>
            <a:lvl1pPr algn="ctr">
              <a:defRPr sz="3200" b="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2118150"/>
            <a:ext cx="10990800" cy="2408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4742550"/>
            <a:ext cx="11001600" cy="7587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857250"/>
            <a:ext cx="12192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 name="图片 11"/>
          <p:cNvPicPr/>
          <p:nvPr userDrawn="1">
            <p:custDataLst>
              <p:tags r:id="rId2"/>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1" y="5460683"/>
            <a:ext cx="720091" cy="540068"/>
          </a:xfrm>
          <a:prstGeom prst="rect">
            <a:avLst/>
          </a:prstGeom>
        </p:spPr>
      </p:pic>
      <p:pic>
        <p:nvPicPr>
          <p:cNvPr id="10" name="图片 9"/>
          <p:cNvPicPr/>
          <p:nvPr userDrawn="1">
            <p:custDataLst>
              <p:tags r:id="rId3"/>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5463716"/>
            <a:ext cx="720091" cy="537034"/>
          </a:xfrm>
          <a:prstGeom prst="rect">
            <a:avLst/>
          </a:prstGeom>
        </p:spPr>
      </p:pic>
      <p:sp>
        <p:nvSpPr>
          <p:cNvPr id="2" name="标题 1"/>
          <p:cNvSpPr>
            <a:spLocks noGrp="1"/>
          </p:cNvSpPr>
          <p:nvPr>
            <p:ph type="title"/>
            <p:custDataLst>
              <p:tags r:id="rId4"/>
            </p:custDataLst>
          </p:nvPr>
        </p:nvSpPr>
        <p:spPr>
          <a:xfrm>
            <a:off x="579600" y="1035450"/>
            <a:ext cx="11037600" cy="331473"/>
          </a:xfrm>
        </p:spPr>
        <p:txBody>
          <a:bodyPr/>
          <a:lstStyle>
            <a:lvl1pPr>
              <a:defRPr b="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2104650"/>
            <a:ext cx="5342400" cy="217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2104650"/>
            <a:ext cx="5367600" cy="217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469850"/>
            <a:ext cx="5342400" cy="5859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467150"/>
            <a:ext cx="5367600" cy="5859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2518"/>
            <a:ext cx="12192000" cy="3712964"/>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图片 8"/>
          <p:cNvPicPr/>
          <p:nvPr userDrawn="1">
            <p:custDataLst>
              <p:tags r:id="rId2"/>
            </p:custDataLst>
          </p:nvPr>
        </p:nvPicPr>
        <p:blipFill>
          <a:blip r:embed="rId10" r:link="rId11">
            <a:extLst>
              <a:ext uri="{28A0092B-C50C-407E-A947-70E740481C1C}">
                <a14:useLocalDpi xmlns:a14="http://schemas.microsoft.com/office/drawing/2010/main" val="0"/>
              </a:ext>
            </a:extLst>
          </a:blip>
          <a:stretch>
            <a:fillRect/>
          </a:stretch>
        </p:blipFill>
        <p:spPr>
          <a:xfrm>
            <a:off x="10571797" y="4785598"/>
            <a:ext cx="1620203" cy="1215152"/>
          </a:xfrm>
          <a:prstGeom prst="rect">
            <a:avLst/>
          </a:prstGeom>
        </p:spPr>
      </p:pic>
      <p:pic>
        <p:nvPicPr>
          <p:cNvPr id="8" name="图片 7"/>
          <p:cNvPicPr/>
          <p:nvPr userDrawn="1">
            <p:custDataLst>
              <p:tags r:id="rId3"/>
            </p:custDataLst>
          </p:nvPr>
        </p:nvPicPr>
        <p:blipFill>
          <a:blip r:embed="rId12" r:link="rId13">
            <a:extLst>
              <a:ext uri="{28A0092B-C50C-407E-A947-70E740481C1C}">
                <a14:useLocalDpi xmlns:a14="http://schemas.microsoft.com/office/drawing/2010/main" val="0"/>
              </a:ext>
            </a:extLst>
          </a:blip>
          <a:stretch>
            <a:fillRect/>
          </a:stretch>
        </p:blipFill>
        <p:spPr>
          <a:xfrm>
            <a:off x="0" y="4792425"/>
            <a:ext cx="1620203" cy="1208325"/>
          </a:xfrm>
          <a:prstGeom prst="rect">
            <a:avLst/>
          </a:prstGeom>
        </p:spPr>
      </p:pic>
      <p:sp>
        <p:nvSpPr>
          <p:cNvPr id="2" name="标题 1"/>
          <p:cNvSpPr>
            <a:spLocks noGrp="1"/>
          </p:cNvSpPr>
          <p:nvPr>
            <p:ph type="title" hasCustomPrompt="1"/>
            <p:custDataLst>
              <p:tags r:id="rId4"/>
            </p:custDataLst>
          </p:nvPr>
        </p:nvSpPr>
        <p:spPr>
          <a:xfrm>
            <a:off x="1522800" y="1861650"/>
            <a:ext cx="9144000" cy="1790100"/>
          </a:xfrm>
        </p:spPr>
        <p:txBody>
          <a:bodyPr anchor="b"/>
          <a:lstStyle>
            <a:lvl1pPr algn="ctr">
              <a:defRPr sz="6000" b="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754350"/>
            <a:ext cx="9144000" cy="1242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6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6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tags" Target="../tags/tag154.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ags" Target="../tags/tag15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ags" Target="../tags/tag1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tags" Target="../tags/tag242.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tags" Target="../tags/tag241.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4.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tags" Target="../tags/tag2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tags" Target="../tags/tag330.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tags" Target="../tags/tag334.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tags" Target="../tags/tag329.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tags" Target="../tags/tag333.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tags" Target="../tags/tag332.xml"/><Relationship Id="rId10" Type="http://schemas.openxmlformats.org/officeDocument/2006/relationships/slideLayout" Target="../slideLayouts/slideLayout75.xml"/><Relationship Id="rId19" Type="http://schemas.openxmlformats.org/officeDocument/2006/relationships/theme" Target="../theme/theme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tags" Target="../tags/tag3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0"/>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3" y="1189673"/>
            <a:ext cx="10852237" cy="331473"/>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3" y="1578299"/>
            <a:ext cx="10852237" cy="4041680"/>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3" y="5619625"/>
            <a:ext cx="2700000" cy="237600"/>
          </a:xfrm>
          <a:prstGeom prst="rect">
            <a:avLst/>
          </a:prstGeom>
        </p:spPr>
        <p:txBody>
          <a:bodyPr vert="horz"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2022/5/21</a:t>
            </a:fld>
            <a:endParaRPr lang="zh-CN" altLang="en-US"/>
          </a:p>
        </p:txBody>
      </p:sp>
      <p:sp>
        <p:nvSpPr>
          <p:cNvPr id="5" name="页脚占位符 4"/>
          <p:cNvSpPr>
            <a:spLocks noGrp="1"/>
          </p:cNvSpPr>
          <p:nvPr>
            <p:ph type="ftr" sz="quarter" idx="3"/>
            <p:custDataLst>
              <p:tags r:id="rId23"/>
            </p:custDataLst>
          </p:nvPr>
        </p:nvSpPr>
        <p:spPr>
          <a:xfrm>
            <a:off x="4116000" y="5619625"/>
            <a:ext cx="3960000" cy="237600"/>
          </a:xfrm>
          <a:prstGeom prst="rect">
            <a:avLst/>
          </a:prstGeom>
        </p:spPr>
        <p:txBody>
          <a:bodyPr vert="horz"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5619625"/>
            <a:ext cx="2700000" cy="237600"/>
          </a:xfrm>
          <a:prstGeom prst="rect">
            <a:avLst/>
          </a:prstGeom>
        </p:spPr>
        <p:txBody>
          <a:bodyPr vert="horz"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txStyles>
    <p:titleStyle>
      <a:lvl1pPr algn="l" defTabSz="914400" rtl="0" eaLnBrk="1" fontAlgn="auto" latinLnBrk="0" hangingPunct="1">
        <a:lnSpc>
          <a:spcPct val="100000"/>
        </a:lnSpc>
        <a:spcBef>
          <a:spcPct val="0"/>
        </a:spcBef>
        <a:buNone/>
        <a:defRPr sz="2400" b="0"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47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87.xml"/><Relationship Id="rId1" Type="http://schemas.openxmlformats.org/officeDocument/2006/relationships/tags" Target="../tags/tag486.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89.xml"/><Relationship Id="rId1" Type="http://schemas.openxmlformats.org/officeDocument/2006/relationships/tags" Target="../tags/tag48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6.xml"/><Relationship Id="rId1" Type="http://schemas.openxmlformats.org/officeDocument/2006/relationships/tags" Target="../tags/tag49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92.xml"/><Relationship Id="rId1" Type="http://schemas.openxmlformats.org/officeDocument/2006/relationships/tags" Target="../tags/tag49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94.xml"/><Relationship Id="rId1" Type="http://schemas.openxmlformats.org/officeDocument/2006/relationships/tags" Target="../tags/tag493.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96.xml"/><Relationship Id="rId1" Type="http://schemas.openxmlformats.org/officeDocument/2006/relationships/tags" Target="../tags/tag495.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98.xml"/><Relationship Id="rId1" Type="http://schemas.openxmlformats.org/officeDocument/2006/relationships/tags" Target="../tags/tag497.xml"/><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00.xml"/><Relationship Id="rId1" Type="http://schemas.openxmlformats.org/officeDocument/2006/relationships/tags" Target="../tags/tag499.xml"/><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02.xml"/><Relationship Id="rId1" Type="http://schemas.openxmlformats.org/officeDocument/2006/relationships/tags" Target="../tags/tag501.xml"/><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04.xml"/><Relationship Id="rId1" Type="http://schemas.openxmlformats.org/officeDocument/2006/relationships/tags" Target="../tags/tag503.xml"/><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6.xml"/><Relationship Id="rId1" Type="http://schemas.openxmlformats.org/officeDocument/2006/relationships/tags" Target="../tags/tag47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06.xml"/><Relationship Id="rId1" Type="http://schemas.openxmlformats.org/officeDocument/2006/relationships/tags" Target="../tags/tag505.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08.xml"/><Relationship Id="rId1" Type="http://schemas.openxmlformats.org/officeDocument/2006/relationships/tags" Target="../tags/tag507.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10.xml"/><Relationship Id="rId1" Type="http://schemas.openxmlformats.org/officeDocument/2006/relationships/tags" Target="../tags/tag509.xml"/><Relationship Id="rId5" Type="http://schemas.openxmlformats.org/officeDocument/2006/relationships/image" Target="../media/image2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12.xml"/><Relationship Id="rId1" Type="http://schemas.openxmlformats.org/officeDocument/2006/relationships/tags" Target="../tags/tag51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14.xml"/><Relationship Id="rId1" Type="http://schemas.openxmlformats.org/officeDocument/2006/relationships/tags" Target="../tags/tag513.xml"/><Relationship Id="rId5" Type="http://schemas.openxmlformats.org/officeDocument/2006/relationships/image" Target="../media/image25.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16.xml"/><Relationship Id="rId1" Type="http://schemas.openxmlformats.org/officeDocument/2006/relationships/tags" Target="../tags/tag515.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18.xml"/><Relationship Id="rId1" Type="http://schemas.openxmlformats.org/officeDocument/2006/relationships/tags" Target="../tags/tag517.xml"/><Relationship Id="rId5" Type="http://schemas.openxmlformats.org/officeDocument/2006/relationships/image" Target="../media/image26.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20.xml"/><Relationship Id="rId1" Type="http://schemas.openxmlformats.org/officeDocument/2006/relationships/tags" Target="../tags/tag519.xml"/><Relationship Id="rId5" Type="http://schemas.openxmlformats.org/officeDocument/2006/relationships/image" Target="../media/image2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29.png"/><Relationship Id="rId2" Type="http://schemas.openxmlformats.org/officeDocument/2006/relationships/tags" Target="../tags/tag522.xml"/><Relationship Id="rId1" Type="http://schemas.openxmlformats.org/officeDocument/2006/relationships/tags" Target="../tags/tag5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6.xml"/><Relationship Id="rId1" Type="http://schemas.openxmlformats.org/officeDocument/2006/relationships/tags" Target="../tags/tag5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75.xml"/><Relationship Id="rId1" Type="http://schemas.openxmlformats.org/officeDocument/2006/relationships/tags" Target="../tags/tag47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6.xml"/><Relationship Id="rId1" Type="http://schemas.openxmlformats.org/officeDocument/2006/relationships/tags" Target="../tags/tag52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6.xml"/><Relationship Id="rId1" Type="http://schemas.openxmlformats.org/officeDocument/2006/relationships/tags" Target="../tags/tag525.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6.xml"/><Relationship Id="rId1" Type="http://schemas.openxmlformats.org/officeDocument/2006/relationships/tags" Target="../tags/tag526.xml"/><Relationship Id="rId5" Type="http://schemas.openxmlformats.org/officeDocument/2006/relationships/image" Target="../media/image30.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6.xml"/><Relationship Id="rId1" Type="http://schemas.openxmlformats.org/officeDocument/2006/relationships/tags" Target="../tags/tag52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6.xml"/><Relationship Id="rId1" Type="http://schemas.openxmlformats.org/officeDocument/2006/relationships/tags" Target="../tags/tag52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6.xml"/><Relationship Id="rId1" Type="http://schemas.openxmlformats.org/officeDocument/2006/relationships/tags" Target="../tags/tag52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6.xml"/><Relationship Id="rId1" Type="http://schemas.openxmlformats.org/officeDocument/2006/relationships/tags" Target="../tags/tag53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6.xml"/><Relationship Id="rId1" Type="http://schemas.openxmlformats.org/officeDocument/2006/relationships/tags" Target="../tags/tag531.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6.xml"/><Relationship Id="rId1" Type="http://schemas.openxmlformats.org/officeDocument/2006/relationships/tags" Target="../tags/tag53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6.xml"/><Relationship Id="rId1" Type="http://schemas.openxmlformats.org/officeDocument/2006/relationships/tags" Target="../tags/tag53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47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6.xml"/><Relationship Id="rId1" Type="http://schemas.openxmlformats.org/officeDocument/2006/relationships/tags" Target="../tags/tag534.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6.xml"/><Relationship Id="rId1" Type="http://schemas.openxmlformats.org/officeDocument/2006/relationships/tags" Target="../tags/tag535.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6.xml"/><Relationship Id="rId1" Type="http://schemas.openxmlformats.org/officeDocument/2006/relationships/tags" Target="../tags/tag53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6.xml"/><Relationship Id="rId1" Type="http://schemas.openxmlformats.org/officeDocument/2006/relationships/tags" Target="../tags/tag537.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6.xml"/><Relationship Id="rId1" Type="http://schemas.openxmlformats.org/officeDocument/2006/relationships/tags" Target="../tags/tag53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6.xml"/><Relationship Id="rId1" Type="http://schemas.openxmlformats.org/officeDocument/2006/relationships/tags" Target="../tags/tag539.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6.xml"/><Relationship Id="rId1" Type="http://schemas.openxmlformats.org/officeDocument/2006/relationships/tags" Target="../tags/tag540.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6.xml"/><Relationship Id="rId1" Type="http://schemas.openxmlformats.org/officeDocument/2006/relationships/tags" Target="../tags/tag54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6.xml"/><Relationship Id="rId1" Type="http://schemas.openxmlformats.org/officeDocument/2006/relationships/tags" Target="../tags/tag54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6.xml"/><Relationship Id="rId1" Type="http://schemas.openxmlformats.org/officeDocument/2006/relationships/tags" Target="../tags/tag54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6.xml"/><Relationship Id="rId1" Type="http://schemas.openxmlformats.org/officeDocument/2006/relationships/tags" Target="../tags/tag47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tags" Target="../tags/tag545.xml"/><Relationship Id="rId1" Type="http://schemas.openxmlformats.org/officeDocument/2006/relationships/tags" Target="../tags/tag54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79.xml"/><Relationship Id="rId1" Type="http://schemas.openxmlformats.org/officeDocument/2006/relationships/tags" Target="../tags/tag478.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81.xml"/><Relationship Id="rId1" Type="http://schemas.openxmlformats.org/officeDocument/2006/relationships/tags" Target="../tags/tag480.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83.xml"/><Relationship Id="rId1" Type="http://schemas.openxmlformats.org/officeDocument/2006/relationships/tags" Target="../tags/tag482.xml"/><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85.xml"/><Relationship Id="rId1" Type="http://schemas.openxmlformats.org/officeDocument/2006/relationships/tags" Target="../tags/tag484.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A2099F8-05AC-48DC-981A-E9DB9084225D}"/>
              </a:ext>
            </a:extLst>
          </p:cNvPr>
          <p:cNvSpPr txBox="1"/>
          <p:nvPr/>
        </p:nvSpPr>
        <p:spPr>
          <a:xfrm>
            <a:off x="1033462" y="2154694"/>
            <a:ext cx="10125075" cy="954107"/>
          </a:xfrm>
          <a:prstGeom prst="rect">
            <a:avLst/>
          </a:prstGeom>
          <a:noFill/>
        </p:spPr>
        <p:txBody>
          <a:bodyPr wrap="square" rtlCol="0">
            <a:spAutoFit/>
          </a:bodyPr>
          <a:lstStyle/>
          <a:p>
            <a:pPr algn="ctr"/>
            <a:r>
              <a:rPr lang="en-US" altLang="zh-CN" sz="2800" dirty="0" err="1">
                <a:latin typeface="Times New Roman" panose="02020603050405020304" pitchFamily="18" charset="0"/>
                <a:cs typeface="Times New Roman" panose="02020603050405020304" pitchFamily="18" charset="0"/>
              </a:rPr>
              <a:t>DefRec</a:t>
            </a:r>
            <a:r>
              <a:rPr lang="en-US" altLang="zh-CN" sz="2800" dirty="0">
                <a:latin typeface="Times New Roman" panose="02020603050405020304" pitchFamily="18" charset="0"/>
                <a:cs typeface="Times New Roman" panose="02020603050405020304" pitchFamily="18" charset="0"/>
              </a:rPr>
              <a:t>: Establishing Physical Function Virtualization to Disrupt Reconnaissance of Power Grids’ Cyber-Physical Infrastructures </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0A9F7DC2-086D-4FBB-978C-4ED64143631B}"/>
              </a:ext>
            </a:extLst>
          </p:cNvPr>
          <p:cNvSpPr txBox="1"/>
          <p:nvPr/>
        </p:nvSpPr>
        <p:spPr>
          <a:xfrm>
            <a:off x="1619250" y="766762"/>
            <a:ext cx="5048250"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NDSS 2020</a:t>
            </a:r>
            <a:endParaRPr lang="zh-CN" altLang="en-US" sz="28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15922D8F-4FFF-4752-A23F-E82B4017A6CA}"/>
              </a:ext>
            </a:extLst>
          </p:cNvPr>
          <p:cNvSpPr txBox="1"/>
          <p:nvPr/>
        </p:nvSpPr>
        <p:spPr>
          <a:xfrm>
            <a:off x="2767013" y="3724275"/>
            <a:ext cx="683895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Hui Lin , </a:t>
            </a:r>
            <a:r>
              <a:rPr lang="en-US" altLang="zh-CN" sz="2400" dirty="0" err="1">
                <a:latin typeface="Times New Roman" panose="02020603050405020304" pitchFamily="18" charset="0"/>
                <a:cs typeface="Times New Roman" panose="02020603050405020304" pitchFamily="18" charset="0"/>
              </a:rPr>
              <a:t>Jianing</a:t>
            </a:r>
            <a:r>
              <a:rPr lang="en-US" altLang="zh-CN" sz="2400" dirty="0">
                <a:latin typeface="Times New Roman" panose="02020603050405020304" pitchFamily="18" charset="0"/>
                <a:cs typeface="Times New Roman" panose="02020603050405020304" pitchFamily="18" charset="0"/>
              </a:rPr>
              <a:t> Zhuang, </a:t>
            </a:r>
            <a:r>
              <a:rPr lang="en-US" altLang="zh-CN" sz="2400" dirty="0" err="1">
                <a:latin typeface="Times New Roman" panose="02020603050405020304" pitchFamily="18" charset="0"/>
                <a:cs typeface="Times New Roman" panose="02020603050405020304" pitchFamily="18" charset="0"/>
              </a:rPr>
              <a:t>Yih</a:t>
            </a:r>
            <a:r>
              <a:rPr lang="en-US" altLang="zh-CN" sz="2400" dirty="0">
                <a:latin typeface="Times New Roman" panose="02020603050405020304" pitchFamily="18" charset="0"/>
                <a:cs typeface="Times New Roman" panose="02020603050405020304" pitchFamily="18" charset="0"/>
              </a:rPr>
              <a:t>-Chun Hu , </a:t>
            </a:r>
            <a:r>
              <a:rPr lang="en-US" altLang="zh-CN" sz="2400" dirty="0" err="1">
                <a:latin typeface="Times New Roman" panose="02020603050405020304" pitchFamily="18" charset="0"/>
                <a:cs typeface="Times New Roman" panose="02020603050405020304" pitchFamily="18" charset="0"/>
              </a:rPr>
              <a:t>Huayu</a:t>
            </a:r>
            <a:r>
              <a:rPr lang="en-US" altLang="zh-CN" sz="2400" dirty="0">
                <a:latin typeface="Times New Roman" panose="02020603050405020304" pitchFamily="18" charset="0"/>
                <a:cs typeface="Times New Roman" panose="02020603050405020304" pitchFamily="18" charset="0"/>
              </a:rPr>
              <a:t> Zhou </a:t>
            </a:r>
            <a:endParaRPr lang="zh-CN" altLang="en-US"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93242BC-F9FE-48BC-B03E-4F61FAE96944}"/>
              </a:ext>
            </a:extLst>
          </p:cNvPr>
          <p:cNvSpPr txBox="1"/>
          <p:nvPr/>
        </p:nvSpPr>
        <p:spPr>
          <a:xfrm>
            <a:off x="9096375" y="4801414"/>
            <a:ext cx="2733675" cy="830997"/>
          </a:xfrm>
          <a:prstGeom prst="rect">
            <a:avLst/>
          </a:prstGeom>
          <a:noFill/>
        </p:spPr>
        <p:txBody>
          <a:bodyPr wrap="square" rtlCol="0">
            <a:spAutoFit/>
          </a:bodyPr>
          <a:lstStyle/>
          <a:p>
            <a:r>
              <a:rPr lang="zh-CN" altLang="en-US" dirty="0"/>
              <a:t>   </a:t>
            </a:r>
            <a:r>
              <a:rPr lang="zh-CN" altLang="en-US" sz="2400" dirty="0"/>
              <a:t>王毓贞</a:t>
            </a:r>
            <a:endParaRPr lang="en-US" altLang="zh-CN" sz="2400" dirty="0"/>
          </a:p>
          <a:p>
            <a:r>
              <a:rPr lang="en-US" altLang="zh-CN" sz="2400" dirty="0"/>
              <a:t>2022.05.21</a:t>
            </a:r>
            <a:endParaRPr lang="zh-CN" altLang="en-US" sz="2400"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Contribution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695324" y="1484815"/>
            <a:ext cx="10801351" cy="4200765"/>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基于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，提出了 </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DefRec</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，这是一种特定的防御机制，</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DefRec</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指定并实施了两种安全策略：</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通过添加与虚拟节点的随机交互来混淆通信，为攻击者识别真实设备引入大量开销</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将诱饵数据（来自虚拟节点）与真实数据（来自物理设备）混合在一起，攻击者将根据这些数据设计无效且易于检测的攻击</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尽管展示了用于电网的 </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DefRec</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）设计，但设计理念可以扩展到其他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ICS</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。通过添加在不同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ICS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网络中使用的协议的解析器和编码器，并分析反映这些环境中系统不变量的特征，</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可以监控和操纵与真实设备的网络交互，而无需任何专有仪器。基于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中的这些调整，</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DefRec</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中第一个随机化与虚拟节点通信的安全策略也是可扩展的。第二种安全策略依赖于电网的控制理论模型。</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31441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Preliminary</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661986" y="1591329"/>
            <a:ext cx="10801351" cy="2354106"/>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电网是一种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ICS</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。在传输网络的图形表示中我们使用总线来表示变电站，其中部署了发电机或负载需求。在每条总线和传输线中，都可以获得物理测量数据，包括电压、电流、功耗和发电量。</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终端设备：位于连接控制中心和变电站的通信路径末端的智能电子设备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(IED)</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边缘交换机：位于连接控制中心和终端设备的通信路径的第一跳或最后一跳的网络交换机</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582D9A6-2B5C-443D-853A-5CF0831BB5E6}"/>
              </a:ext>
            </a:extLst>
          </p:cNvPr>
          <p:cNvSpPr txBox="1"/>
          <p:nvPr/>
        </p:nvSpPr>
        <p:spPr>
          <a:xfrm>
            <a:off x="661986" y="1099816"/>
            <a:ext cx="6096000" cy="381643"/>
          </a:xfrm>
          <a:prstGeom prst="rect">
            <a:avLst/>
          </a:prstGeom>
          <a:noFill/>
        </p:spPr>
        <p:txBody>
          <a:bodyPr wrap="square">
            <a:spAutoFit/>
          </a:bodyPr>
          <a:lstStyle/>
          <a:p>
            <a:pPr marL="0" marR="0" lvl="0" indent="0" algn="l" defTabSz="914400" rtl="0" eaLnBrk="1" fontAlgn="auto" latinLnBrk="0" hangingPunct="1">
              <a:lnSpc>
                <a:spcPct val="94000"/>
              </a:lnSpc>
              <a:spcBef>
                <a:spcPts val="1000"/>
              </a:spcBef>
              <a:spcAft>
                <a:spcPts val="200"/>
              </a:spcAft>
              <a:buClrTx/>
              <a:buSzTx/>
              <a:buFontTx/>
              <a:buNone/>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电网基础</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19195231-625E-4448-9D34-00A976A7A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48" y="4055305"/>
            <a:ext cx="6896298" cy="2360323"/>
          </a:xfrm>
          <a:prstGeom prst="rect">
            <a:avLst/>
          </a:prstGeom>
        </p:spPr>
      </p:pic>
      <p:pic>
        <p:nvPicPr>
          <p:cNvPr id="8" name="图片 7">
            <a:extLst>
              <a:ext uri="{FF2B5EF4-FFF2-40B4-BE49-F238E27FC236}">
                <a16:creationId xmlns:a16="http://schemas.microsoft.com/office/drawing/2014/main" id="{0C9E98FE-168E-4A3D-BC43-D2517F975196}"/>
              </a:ext>
            </a:extLst>
          </p:cNvPr>
          <p:cNvPicPr>
            <a:picLocks noChangeAspect="1"/>
          </p:cNvPicPr>
          <p:nvPr/>
        </p:nvPicPr>
        <p:blipFill rotWithShape="1">
          <a:blip r:embed="rId6">
            <a:extLst>
              <a:ext uri="{28A0092B-C50C-407E-A947-70E740481C1C}">
                <a14:useLocalDpi xmlns:a14="http://schemas.microsoft.com/office/drawing/2010/main" val="0"/>
              </a:ext>
            </a:extLst>
          </a:blip>
          <a:srcRect l="59921" t="41854" b="21691"/>
          <a:stretch/>
        </p:blipFill>
        <p:spPr>
          <a:xfrm>
            <a:off x="7933721" y="4055305"/>
            <a:ext cx="4154154" cy="2210451"/>
          </a:xfrm>
          <a:prstGeom prst="rect">
            <a:avLst/>
          </a:prstGeom>
        </p:spPr>
      </p:pic>
    </p:spTree>
    <p:custDataLst>
      <p:tags r:id="rId1"/>
    </p:custDataLst>
    <p:extLst>
      <p:ext uri="{BB962C8B-B14F-4D97-AF65-F5344CB8AC3E}">
        <p14:creationId xmlns:p14="http://schemas.microsoft.com/office/powerpoint/2010/main" val="180930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5"/>
          </p:nvPr>
        </p:nvSpPr>
        <p:spPr/>
        <p:txBody>
          <a:bodyPr>
            <a:normAutofit/>
          </a:bodyPr>
          <a:lstStyle/>
          <a:p>
            <a:pPr algn="ctr"/>
            <a:r>
              <a:rPr lang="en-US" altLang="zh-CN" sz="4445"/>
              <a:t>PART  03</a:t>
            </a:r>
          </a:p>
        </p:txBody>
      </p:sp>
      <p:sp>
        <p:nvSpPr>
          <p:cNvPr id="4" name="文本框 3">
            <a:extLst>
              <a:ext uri="{FF2B5EF4-FFF2-40B4-BE49-F238E27FC236}">
                <a16:creationId xmlns:a16="http://schemas.microsoft.com/office/drawing/2014/main" id="{7B2BAAC7-7BBC-48E8-A130-5E742E2E3FFD}"/>
              </a:ext>
            </a:extLst>
          </p:cNvPr>
          <p:cNvSpPr txBox="1"/>
          <p:nvPr/>
        </p:nvSpPr>
        <p:spPr>
          <a:xfrm>
            <a:off x="5291138" y="4108312"/>
            <a:ext cx="3443288"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Design</a:t>
            </a:r>
            <a:endParaRPr lang="zh-CN" altLang="en-US" sz="40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Threat Model</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46262" y="1305579"/>
            <a:ext cx="10801351" cy="2354106"/>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对于攻击者能力的假设：假设渗透进控制网络的攻击者对网络配置和物理数据的了解有限。假设攻击者可以破坏连接到控制网络的任何计算设备；然而，他们无法根据这些受损设备收集的数据获取整个电网的知识。</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Insider</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攻击者可以执行如此细粒度的侦察，这只能通过内部控制网络获得</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将攻击者能力分为</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种类型：</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0A27991-B94D-4468-BEA7-4DA4FE4483C0}"/>
              </a:ext>
            </a:extLst>
          </p:cNvPr>
          <p:cNvSpPr txBox="1"/>
          <p:nvPr/>
        </p:nvSpPr>
        <p:spPr>
          <a:xfrm>
            <a:off x="1062037" y="3659685"/>
            <a:ext cx="10201275" cy="221599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P</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assive</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attacks</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：监控网络流量以获取有关电网网络物理基础设施的知识</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P</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roactive</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attacks</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：使用探测消息触发来自真实设备或虚拟节点的响应来实现相同的目标</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Active attacks</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：直接操纵网络流量，包括丢弃、延迟、破坏现有网络数据包或注入新数据包</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229058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err="1">
                <a:solidFill>
                  <a:schemeClr val="lt1"/>
                </a:solidFill>
                <a:latin typeface="微软雅黑" panose="020B0503020204020204" pitchFamily="34" charset="-122"/>
                <a:cs typeface="微软雅黑" panose="020B0503020204020204" pitchFamily="34" charset="-122"/>
              </a:rPr>
              <a:t>DefRec’s</a:t>
            </a:r>
            <a:r>
              <a:rPr lang="en-US" altLang="zh-CN" sz="3400" spc="180" dirty="0">
                <a:solidFill>
                  <a:schemeClr val="lt1"/>
                </a:solidFill>
                <a:latin typeface="微软雅黑" panose="020B0503020204020204" pitchFamily="34" charset="-122"/>
                <a:cs typeface="微软雅黑" panose="020B0503020204020204" pitchFamily="34" charset="-122"/>
              </a:rPr>
              <a:t> Objective</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46262" y="1305579"/>
            <a:ext cx="10801351" cy="960328"/>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DefRec</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的目标是破坏和误导攻击者基于</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passive and proactive</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的侦察，使其</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active</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攻击无效</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指定反侦察目标（</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）如下：</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0A27991-B94D-4468-BEA7-4DA4FE4483C0}"/>
              </a:ext>
            </a:extLst>
          </p:cNvPr>
          <p:cNvSpPr txBox="1"/>
          <p:nvPr/>
        </p:nvSpPr>
        <p:spPr>
          <a:xfrm>
            <a:off x="890588" y="2265907"/>
            <a:ext cx="10201275" cy="189244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RO1: for passive attacks</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：显著延长对手成功学习控制网络知识所需的时间</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RO2: for proactive attacks</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：以高概率揭示对手的存在并将受感染的设备与网络隔离</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RO3: for physical knowledge obtained by passive or proactive attacks</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：利用智能制作的诱饵数据来误导对手设计无效的攻击</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86E3F775-AF82-488F-B62E-931609D7301E}"/>
              </a:ext>
            </a:extLst>
          </p:cNvPr>
          <p:cNvSpPr txBox="1"/>
          <p:nvPr/>
        </p:nvSpPr>
        <p:spPr>
          <a:xfrm>
            <a:off x="546262" y="4359444"/>
            <a:ext cx="10514175" cy="1430776"/>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只在可信计算库（</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TCB</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）中添加了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PFV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的组件，其中包括轻量级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SDN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控制器应用程序、</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SDN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控制器所连接的网络交换机、一些真实的物理设备（参考作为“种子”设备），从中构建虚拟节点，以及上述组件之间的通信通道 </a:t>
            </a:r>
          </a:p>
        </p:txBody>
      </p:sp>
    </p:spTree>
    <p:custDataLst>
      <p:tags r:id="rId1"/>
    </p:custDataLst>
    <p:extLst>
      <p:ext uri="{BB962C8B-B14F-4D97-AF65-F5344CB8AC3E}">
        <p14:creationId xmlns:p14="http://schemas.microsoft.com/office/powerpoint/2010/main" val="2527097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Threat Model</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46262" y="1305579"/>
            <a:ext cx="10801351" cy="50744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DefRec</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并不专注于不需要或几乎不需要侦察的攻击，包括：</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0A27991-B94D-4468-BEA7-4DA4FE4483C0}"/>
              </a:ext>
            </a:extLst>
          </p:cNvPr>
          <p:cNvSpPr txBox="1"/>
          <p:nvPr/>
        </p:nvSpPr>
        <p:spPr>
          <a:xfrm>
            <a:off x="579600" y="2136576"/>
            <a:ext cx="4582950" cy="327743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目标应用程序在单个位置存储或使用所有网络配置和物理数据</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攻击者已经破坏了大量物理设备</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通过随机物理中断或数据泄露进行攻击</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可以直接访问大量物理设备，例如通过物联网</a:t>
            </a:r>
          </a:p>
        </p:txBody>
      </p:sp>
      <p:sp>
        <p:nvSpPr>
          <p:cNvPr id="5" name="文本框 4">
            <a:extLst>
              <a:ext uri="{FF2B5EF4-FFF2-40B4-BE49-F238E27FC236}">
                <a16:creationId xmlns:a16="http://schemas.microsoft.com/office/drawing/2014/main" id="{56676C47-77EA-4834-B09F-5C834B742594}"/>
              </a:ext>
            </a:extLst>
          </p:cNvPr>
          <p:cNvSpPr txBox="1"/>
          <p:nvPr/>
        </p:nvSpPr>
        <p:spPr>
          <a:xfrm>
            <a:off x="5648325" y="2136576"/>
            <a:ext cx="4902038" cy="327711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有必要对这些关键应用程序进行专门的保护</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由于正常的控制操作很少涉及如此大量的物理设备，这种类型的攻击可以在现有的保护机制下触发警报。</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通过不同的安全策略增强</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来进行补救</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64671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 Overview</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46262" y="1305579"/>
            <a:ext cx="10801351" cy="50744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DefRec</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的设计，包括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的组件和在其之上实现的两个安全策略</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29F6B467-17C6-4181-9004-F47926019B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383" y="1813026"/>
            <a:ext cx="7965444" cy="4659785"/>
          </a:xfrm>
          <a:prstGeom prst="rect">
            <a:avLst/>
          </a:prstGeom>
        </p:spPr>
      </p:pic>
    </p:spTree>
    <p:custDataLst>
      <p:tags r:id="rId1"/>
    </p:custDataLst>
    <p:extLst>
      <p:ext uri="{BB962C8B-B14F-4D97-AF65-F5344CB8AC3E}">
        <p14:creationId xmlns:p14="http://schemas.microsoft.com/office/powerpoint/2010/main" val="1302568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07029" y="1739891"/>
            <a:ext cx="6345075" cy="1430776"/>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的目标是构建轻量级虚拟节点，遵循网络堆栈、系统不变量和真实设备的物理状态变化的实现。具体为</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的三个组成部分</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0A27991-B94D-4468-BEA7-4DA4FE4483C0}"/>
              </a:ext>
            </a:extLst>
          </p:cNvPr>
          <p:cNvSpPr txBox="1"/>
          <p:nvPr/>
        </p:nvSpPr>
        <p:spPr>
          <a:xfrm>
            <a:off x="507029" y="3794629"/>
            <a:ext cx="5791200" cy="189244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虚拟节点模板：包含目标控制网络的基本配置。包括网络堆栈信息，例如可以分配给虚拟节点的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IP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地址，以及用于传递物理数据和控制操作的应用层协议的规范</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933BB2B-D4FE-401A-A5BC-665693DE0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1824" y="1213938"/>
            <a:ext cx="4925527" cy="5161382"/>
          </a:xfrm>
          <a:prstGeom prst="rect">
            <a:avLst/>
          </a:prstGeom>
        </p:spPr>
      </p:pic>
    </p:spTree>
    <p:custDataLst>
      <p:tags r:id="rId1"/>
    </p:custDataLst>
    <p:extLst>
      <p:ext uri="{BB962C8B-B14F-4D97-AF65-F5344CB8AC3E}">
        <p14:creationId xmlns:p14="http://schemas.microsoft.com/office/powerpoint/2010/main" val="4147149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455775" y="1275433"/>
            <a:ext cx="6345075" cy="50744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的三个组成部分</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0A27991-B94D-4468-BEA7-4DA4FE4483C0}"/>
              </a:ext>
            </a:extLst>
          </p:cNvPr>
          <p:cNvSpPr txBox="1"/>
          <p:nvPr/>
        </p:nvSpPr>
        <p:spPr>
          <a:xfrm>
            <a:off x="732712" y="1749504"/>
            <a:ext cx="5791200" cy="96911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种子设备：选择了一些终端设备作为种子设备，并分析了每个终端设备的三个方面：</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933BB2B-D4FE-401A-A5BC-665693DE0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48" y="1378433"/>
            <a:ext cx="4925527" cy="5161382"/>
          </a:xfrm>
          <a:prstGeom prst="rect">
            <a:avLst/>
          </a:prstGeom>
        </p:spPr>
      </p:pic>
      <p:sp>
        <p:nvSpPr>
          <p:cNvPr id="4" name="文本框 3">
            <a:extLst>
              <a:ext uri="{FF2B5EF4-FFF2-40B4-BE49-F238E27FC236}">
                <a16:creationId xmlns:a16="http://schemas.microsoft.com/office/drawing/2014/main" id="{31F0FDB2-ABF2-458A-848D-E8293CD7DDB9}"/>
              </a:ext>
            </a:extLst>
          </p:cNvPr>
          <p:cNvSpPr txBox="1"/>
          <p:nvPr/>
        </p:nvSpPr>
        <p:spPr>
          <a:xfrm>
            <a:off x="1133475" y="2718615"/>
            <a:ext cx="5119688" cy="281577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网络栈的实际实现可能与协议规范不同 </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系统不变量是指可用于识别或识别真实设备的特征，例如执行控制命令的延迟 </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物理状态变化通常落在特定电力系统的确定范围内，例如电压幅度在标称值周围</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±5%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的范围内变化 </a:t>
            </a:r>
          </a:p>
        </p:txBody>
      </p:sp>
      <p:sp>
        <p:nvSpPr>
          <p:cNvPr id="5" name="文本框 4">
            <a:extLst>
              <a:ext uri="{FF2B5EF4-FFF2-40B4-BE49-F238E27FC236}">
                <a16:creationId xmlns:a16="http://schemas.microsoft.com/office/drawing/2014/main" id="{6903F7B9-C231-42BA-AA61-CF6B7453AF2D}"/>
              </a:ext>
            </a:extLst>
          </p:cNvPr>
          <p:cNvSpPr txBox="1"/>
          <p:nvPr/>
        </p:nvSpPr>
        <p:spPr>
          <a:xfrm>
            <a:off x="881063" y="5534386"/>
            <a:ext cx="5548312" cy="969111"/>
          </a:xfrm>
          <a:prstGeom prst="rect">
            <a:avLst/>
          </a:prstGeom>
          <a:noFill/>
        </p:spPr>
        <p:txBody>
          <a:bodyPr wrap="square" rtlCol="0">
            <a:spAutoFit/>
          </a:bodyPr>
          <a:lstStyle/>
          <a:p>
            <a:pPr>
              <a:lnSpc>
                <a:spcPct val="150000"/>
              </a:lnSpc>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设备配置文件包括在运行时观察到的某个属性的一系列变化以及该范围内的概率分布 </a:t>
            </a:r>
          </a:p>
        </p:txBody>
      </p:sp>
    </p:spTree>
    <p:custDataLst>
      <p:tags r:id="rId1"/>
    </p:custDataLst>
    <p:extLst>
      <p:ext uri="{BB962C8B-B14F-4D97-AF65-F5344CB8AC3E}">
        <p14:creationId xmlns:p14="http://schemas.microsoft.com/office/powerpoint/2010/main" val="2014412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455774" y="958429"/>
            <a:ext cx="6345075" cy="50744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的三个组成部分之数据包</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hook</a:t>
            </a:r>
          </a:p>
        </p:txBody>
      </p:sp>
      <p:sp>
        <p:nvSpPr>
          <p:cNvPr id="3" name="文本框 2">
            <a:extLst>
              <a:ext uri="{FF2B5EF4-FFF2-40B4-BE49-F238E27FC236}">
                <a16:creationId xmlns:a16="http://schemas.microsoft.com/office/drawing/2014/main" id="{30A27991-B94D-4468-BEA7-4DA4FE4483C0}"/>
              </a:ext>
            </a:extLst>
          </p:cNvPr>
          <p:cNvSpPr txBox="1"/>
          <p:nvPr/>
        </p:nvSpPr>
        <p:spPr>
          <a:xfrm>
            <a:off x="732711" y="1462779"/>
            <a:ext cx="5791200" cy="512409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使用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SDN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的可编程性来</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hook</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来自种子设备的网络数据包；根据来自设备配置文件和虚拟节点模板的信息定制这些数据包；</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定制应用层负载。协议编码器对虚拟节点发出的网络数据包的应用层有效载荷进行剪裁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在没有物理影响的情况下重定向控制操作到种子设备</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为了降低实现复杂性和运行时开销（由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SDN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引起），通过两个设计选项进一步增强了数据包挂钩组件：边缘交换机；与种子设备的“缓存”交互</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933BB2B-D4FE-401A-A5BC-665693DE0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48" y="1378433"/>
            <a:ext cx="4925527" cy="5161382"/>
          </a:xfrm>
          <a:prstGeom prst="rect">
            <a:avLst/>
          </a:prstGeom>
        </p:spPr>
      </p:pic>
    </p:spTree>
    <p:custDataLst>
      <p:tags r:id="rId1"/>
    </p:custDataLst>
    <p:extLst>
      <p:ext uri="{BB962C8B-B14F-4D97-AF65-F5344CB8AC3E}">
        <p14:creationId xmlns:p14="http://schemas.microsoft.com/office/powerpoint/2010/main" val="4172770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5"/>
          </p:nvPr>
        </p:nvSpPr>
        <p:spPr/>
        <p:txBody>
          <a:bodyPr>
            <a:normAutofit/>
          </a:bodyPr>
          <a:lstStyle/>
          <a:p>
            <a:pPr algn="ctr"/>
            <a:r>
              <a:rPr lang="en-US" altLang="zh-CN" sz="4445"/>
              <a:t>PART  01</a:t>
            </a:r>
          </a:p>
        </p:txBody>
      </p:sp>
      <p:sp>
        <p:nvSpPr>
          <p:cNvPr id="4" name="文本框 3">
            <a:extLst>
              <a:ext uri="{FF2B5EF4-FFF2-40B4-BE49-F238E27FC236}">
                <a16:creationId xmlns:a16="http://schemas.microsoft.com/office/drawing/2014/main" id="{C0983659-B8BF-41F5-86EF-F9D2978B2A2E}"/>
              </a:ext>
            </a:extLst>
          </p:cNvPr>
          <p:cNvSpPr txBox="1"/>
          <p:nvPr/>
        </p:nvSpPr>
        <p:spPr>
          <a:xfrm>
            <a:off x="5191125" y="4136528"/>
            <a:ext cx="3109913" cy="769441"/>
          </a:xfrm>
          <a:prstGeom prst="rect">
            <a:avLst/>
          </a:prstGeom>
          <a:noFill/>
        </p:spPr>
        <p:txBody>
          <a:bodyPr wrap="square" rtlCol="0">
            <a:spAutoFit/>
          </a:bodyPr>
          <a:lstStyle/>
          <a:p>
            <a:r>
              <a:rPr lang="en-US" altLang="zh-CN" sz="4400" dirty="0">
                <a:latin typeface="Times New Roman" panose="02020603050405020304" pitchFamily="18" charset="0"/>
                <a:cs typeface="Times New Roman" panose="02020603050405020304" pitchFamily="18" charset="0"/>
              </a:rPr>
              <a:t>Author</a:t>
            </a:r>
            <a:endParaRPr lang="zh-CN" altLang="en-US" sz="44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79600" y="2248554"/>
            <a:ext cx="10801351" cy="50744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基于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的安全策略：根据</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DefRec</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规定了安全策略，以实现定义的反侦察目标</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0A27991-B94D-4468-BEA7-4DA4FE4483C0}"/>
              </a:ext>
            </a:extLst>
          </p:cNvPr>
          <p:cNvSpPr txBox="1"/>
          <p:nvPr/>
        </p:nvSpPr>
        <p:spPr>
          <a:xfrm>
            <a:off x="922499" y="3097710"/>
            <a:ext cx="10201275" cy="96879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使网络通信随机化的中断策略：实现与电网网络侦察相关的</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RO1</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RO2</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攻击误导策略：为虚拟节点制作诱饵数据，实现</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RO3</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2209134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27213" y="1048404"/>
            <a:ext cx="10801351" cy="507447"/>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中断策略</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：随机通信</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0A27991-B94D-4468-BEA7-4DA4FE4483C0}"/>
              </a:ext>
            </a:extLst>
          </p:cNvPr>
          <p:cNvSpPr txBox="1"/>
          <p:nvPr/>
        </p:nvSpPr>
        <p:spPr>
          <a:xfrm>
            <a:off x="493874" y="1521323"/>
            <a:ext cx="10201275" cy="189212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为了破坏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RO1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中的</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passive attacks</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，将发送给真实设备和虚拟节点的网络数据包随机化，显著增加了攻击者识别真实设备的时间</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为了破坏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RO2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中的</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P</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roactive</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attacks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，在对虚拟节点的探测做出响应时引入了随机性，以高概率揭示对手的存在，同时减少对手可以学习的信息</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1BC8D8AA-20B8-49F1-96D1-A329F13B8A9E}"/>
              </a:ext>
            </a:extLst>
          </p:cNvPr>
          <p:cNvSpPr txBox="1"/>
          <p:nvPr/>
        </p:nvSpPr>
        <p:spPr>
          <a:xfrm>
            <a:off x="527213" y="3690938"/>
            <a:ext cx="9764550" cy="1430776"/>
          </a:xfrm>
          <a:prstGeom prst="rect">
            <a:avLst/>
          </a:prstGeom>
          <a:noFill/>
        </p:spPr>
        <p:txBody>
          <a:bodyPr wrap="square" rtlCol="0">
            <a:spAutoFit/>
          </a:bodyPr>
          <a:lstStyle/>
          <a:p>
            <a:pPr>
              <a:lnSpc>
                <a:spcPct val="150000"/>
              </a:lnSpc>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通过两种方式实现随机通信：</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ü"/>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随机化请求模式</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ü"/>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隔离主动攻击的概率丢弃协议</a:t>
            </a:r>
          </a:p>
        </p:txBody>
      </p:sp>
    </p:spTree>
    <p:custDataLst>
      <p:tags r:id="rId1"/>
    </p:custDataLst>
    <p:extLst>
      <p:ext uri="{BB962C8B-B14F-4D97-AF65-F5344CB8AC3E}">
        <p14:creationId xmlns:p14="http://schemas.microsoft.com/office/powerpoint/2010/main" val="334382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27212" y="933287"/>
            <a:ext cx="10801351" cy="507447"/>
          </a:xfrm>
          <a:prstGeom prst="rect">
            <a:avLst/>
          </a:prstGeom>
          <a:noFill/>
        </p:spPr>
        <p:txBody>
          <a:bodyPr wrap="square">
            <a:spAutoFit/>
          </a:bodyPr>
          <a:lstStyle/>
          <a:p>
            <a:pPr>
              <a:lnSpc>
                <a:spcPct val="150000"/>
              </a:lnSpc>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中断策略：随机通信</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随机化请求模式</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0A27991-B94D-4468-BEA7-4DA4FE4483C0}"/>
              </a:ext>
            </a:extLst>
          </p:cNvPr>
          <p:cNvSpPr txBox="1"/>
          <p:nvPr/>
        </p:nvSpPr>
        <p:spPr>
          <a:xfrm>
            <a:off x="489112" y="1493939"/>
            <a:ext cx="10964701" cy="327711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向随机选择的虚拟节点添加请求。访问这组虚拟节点是干扰策略的一部分，将它们视为“可访问的虚拟节点”，访问它们不会引发警报。当改变可访问虚拟节点的地址时，总是保持虚拟节点子集的地址不变。否则，攻击者可以方便地识别真实设备，因为它们的地址保持不变。</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向随机选择的真实设备发出请求。进一步平衡了发送到真实设备的请求数和对可访问虚拟节点的请求数。它可以防止攻击者根据发送到真实设备的网络数据包数量的有偏分布来识别真实设备。随着现代电网部署大量设备来收集冗余测量值，向随机选择的真实设备发送请求已变得可行</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ADFB0E29-8742-414C-950A-5EE8604A7AA4}"/>
              </a:ext>
            </a:extLst>
          </p:cNvPr>
          <p:cNvSpPr txBox="1"/>
          <p:nvPr/>
        </p:nvSpPr>
        <p:spPr>
          <a:xfrm>
            <a:off x="623888" y="4663453"/>
            <a:ext cx="10829925" cy="1430776"/>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Security Argument</a:t>
            </a:r>
            <a:r>
              <a:rPr lang="zh-CN" altLang="en-US" sz="2000" dirty="0">
                <a:latin typeface="Times New Roman" panose="02020603050405020304" pitchFamily="18" charset="0"/>
                <a:cs typeface="Times New Roman" panose="02020603050405020304" pitchFamily="18" charset="0"/>
              </a:rPr>
              <a:t>：</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假设有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n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个真实设备和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m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个虚拟节点，其中包括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m1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个可访问节点，攻击者向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n’</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个随机选择的真实设备和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m1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个随机选择的虚拟节点发出请求，则攻击者成功识别所有可访问的虚拟节点的概率为</a:t>
            </a:r>
          </a:p>
        </p:txBody>
      </p:sp>
      <p:pic>
        <p:nvPicPr>
          <p:cNvPr id="6" name="图片 5">
            <a:extLst>
              <a:ext uri="{FF2B5EF4-FFF2-40B4-BE49-F238E27FC236}">
                <a16:creationId xmlns:a16="http://schemas.microsoft.com/office/drawing/2014/main" id="{72EB5635-7E44-4004-892B-BB132F6F0949}"/>
              </a:ext>
            </a:extLst>
          </p:cNvPr>
          <p:cNvPicPr>
            <a:picLocks noChangeAspect="1"/>
          </p:cNvPicPr>
          <p:nvPr/>
        </p:nvPicPr>
        <p:blipFill rotWithShape="1">
          <a:blip r:embed="rId5"/>
          <a:srcRect b="4090"/>
          <a:stretch/>
        </p:blipFill>
        <p:spPr>
          <a:xfrm>
            <a:off x="4438648" y="5762788"/>
            <a:ext cx="4333875" cy="785650"/>
          </a:xfrm>
          <a:prstGeom prst="rect">
            <a:avLst/>
          </a:prstGeom>
        </p:spPr>
      </p:pic>
    </p:spTree>
    <p:custDataLst>
      <p:tags r:id="rId1"/>
    </p:custDataLst>
    <p:extLst>
      <p:ext uri="{BB962C8B-B14F-4D97-AF65-F5344CB8AC3E}">
        <p14:creationId xmlns:p14="http://schemas.microsoft.com/office/powerpoint/2010/main" val="239160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27213" y="1048404"/>
            <a:ext cx="10801351" cy="507447"/>
          </a:xfrm>
          <a:prstGeom prst="rect">
            <a:avLst/>
          </a:prstGeom>
          <a:noFill/>
        </p:spPr>
        <p:txBody>
          <a:bodyPr wrap="square">
            <a:spAutoFit/>
          </a:bodyPr>
          <a:lstStyle/>
          <a:p>
            <a:pPr>
              <a:lnSpc>
                <a:spcPct val="150000"/>
              </a:lnSpc>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中断策略：随机通信</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隔离主动攻击的概率丢弃协议</a:t>
            </a:r>
          </a:p>
        </p:txBody>
      </p:sp>
      <p:sp>
        <p:nvSpPr>
          <p:cNvPr id="3" name="文本框 2">
            <a:extLst>
              <a:ext uri="{FF2B5EF4-FFF2-40B4-BE49-F238E27FC236}">
                <a16:creationId xmlns:a16="http://schemas.microsoft.com/office/drawing/2014/main" id="{30A27991-B94D-4468-BEA7-4DA4FE4483C0}"/>
              </a:ext>
            </a:extLst>
          </p:cNvPr>
          <p:cNvSpPr txBox="1"/>
          <p:nvPr/>
        </p:nvSpPr>
        <p:spPr>
          <a:xfrm>
            <a:off x="493874" y="1521323"/>
            <a:ext cx="10201275" cy="235378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提出了一个处理针对其他“不可访问”虚拟节点的主动探测的过程，这是可疑的，因为请求既不是来自合法应用程序，也不是来自 </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DefRec</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。然而，直接隔离探测机器可以立即揭示不可访问的虚拟节点的身份</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提出了一种“概率丢弃”协议，该协议显着降低了对手探测活动的有效性，使得对手在信息理论上难以确定哪些设备是真实的。</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64B52F59-7193-4825-88D3-3F9D5067CBE9}"/>
              </a:ext>
            </a:extLst>
          </p:cNvPr>
          <p:cNvSpPr txBox="1"/>
          <p:nvPr/>
        </p:nvSpPr>
        <p:spPr>
          <a:xfrm>
            <a:off x="862013" y="3786188"/>
            <a:ext cx="9833136" cy="2354106"/>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如果一个身份访问不可访问的虚拟节点，将其标记为可疑身份，并以概率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p0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将此可疑身份与网络隔离（例如，丢弃后续传入的数据包）。</a:t>
            </a:r>
          </a:p>
          <a:p>
            <a:pPr marL="342900" indent="-342900">
              <a:lnSpc>
                <a:spcPct val="150000"/>
              </a:lnSpc>
              <a:buFont typeface="Wingdings" panose="05000000000000000000" pitchFamily="2" charset="2"/>
              <a:buChar char="l"/>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对于从可疑身份到虚拟或真实设备的第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k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次访问（</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k ≥ 1</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），以概率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pk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隔离可疑身份。如果可疑身份未在此访问中隔离，它将收到响应。</a:t>
            </a:r>
          </a:p>
          <a:p>
            <a:pPr marL="342900" indent="-342900">
              <a:lnSpc>
                <a:spcPct val="150000"/>
              </a:lnSpc>
              <a:buFont typeface="Wingdings" panose="05000000000000000000" pitchFamily="2" charset="2"/>
              <a:buChar char="l"/>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为可疑身份允许的最大访问次数设置了阈值</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δ</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176671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27213" y="1048404"/>
            <a:ext cx="10801351" cy="50744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中断策略：随机通信</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隔离主动攻击的概率丢弃协议</a:t>
            </a:r>
          </a:p>
        </p:txBody>
      </p:sp>
      <p:sp>
        <p:nvSpPr>
          <p:cNvPr id="3" name="文本框 2">
            <a:extLst>
              <a:ext uri="{FF2B5EF4-FFF2-40B4-BE49-F238E27FC236}">
                <a16:creationId xmlns:a16="http://schemas.microsoft.com/office/drawing/2014/main" id="{30A27991-B94D-4468-BEA7-4DA4FE4483C0}"/>
              </a:ext>
            </a:extLst>
          </p:cNvPr>
          <p:cNvSpPr txBox="1"/>
          <p:nvPr/>
        </p:nvSpPr>
        <p:spPr>
          <a:xfrm>
            <a:off x="827250" y="1835648"/>
            <a:ext cx="10201275" cy="281545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当攻击者在探测后发现她的受损身份与网络隔离时，她可以猜测她之前的哪个访问（最多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δ + 1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次访问）探测了一个不可访问的虚拟节点</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希望使之前的每次访问都有平等的机会导致可疑身份的隔离</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Security Argument:</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虚拟节点越多，攻击者就越难识别真实设备。同时，随着更多的虚拟节点，将更多的数据包重定向到种子设备，与没有 </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DefRec</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的情况相比，种子设备处理更多的请求。</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EDF1B9E-0879-45ED-8EA7-A77202D157B6}"/>
                  </a:ext>
                </a:extLst>
              </p:cNvPr>
              <p:cNvSpPr txBox="1"/>
              <p:nvPr/>
            </p:nvSpPr>
            <p:spPr>
              <a:xfrm>
                <a:off x="827250" y="4651099"/>
                <a:ext cx="10259850" cy="1470339"/>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当随机化真实设备和虚拟节点的请求模式时，攻击者成功识别真实设备的机会可能会显着下降，例如，即使虚拟节点的数量等于真实设备数量的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5%</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，也低于</a:t>
                </a:r>
                <a14:m>
                  <m:oMath xmlns:m="http://schemas.openxmlformats.org/officeDocument/2006/math">
                    <m:sSup>
                      <m:sSupPr>
                        <m:ctrlPr>
                          <a:rPr lang="en-US" altLang="zh-CN" sz="2000" i="1" dirty="0" smtClean="0">
                            <a:solidFill>
                              <a:srgbClr val="191B0E"/>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2000" b="0" i="1" dirty="0" smtClean="0">
                            <a:solidFill>
                              <a:srgbClr val="191B0E"/>
                            </a:solidFill>
                            <a:latin typeface="Cambria Math" panose="02040503050406030204" pitchFamily="18" charset="0"/>
                            <a:ea typeface="华文楷体" panose="02010600040101010101" pitchFamily="2" charset="-122"/>
                            <a:cs typeface="Times New Roman" panose="02020603050405020304" pitchFamily="18" charset="0"/>
                          </a:rPr>
                          <m:t>10</m:t>
                        </m:r>
                      </m:e>
                      <m:sup>
                        <m:r>
                          <a:rPr lang="en-US" altLang="zh-CN" sz="2000" b="0" i="1" dirty="0" smtClean="0">
                            <a:solidFill>
                              <a:srgbClr val="191B0E"/>
                            </a:solidFill>
                            <a:latin typeface="Cambria Math" panose="02040503050406030204" pitchFamily="18" charset="0"/>
                            <a:ea typeface="华文楷体" panose="02010600040101010101" pitchFamily="2" charset="-122"/>
                            <a:cs typeface="Times New Roman" panose="02020603050405020304" pitchFamily="18" charset="0"/>
                          </a:rPr>
                          <m:t>−5</m:t>
                        </m:r>
                      </m:sup>
                    </m:sSup>
                    <m:r>
                      <a:rPr lang="zh-CN" altLang="en-US" sz="2000" i="1" dirty="0" smtClean="0">
                        <a:solidFill>
                          <a:srgbClr val="191B0E"/>
                        </a:solidFill>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如果在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PFV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中使用缓存，可以进一步减少实际转发到种子设备的请求数量。</a:t>
                </a:r>
              </a:p>
            </p:txBody>
          </p:sp>
        </mc:Choice>
        <mc:Fallback xmlns="">
          <p:sp>
            <p:nvSpPr>
              <p:cNvPr id="8" name="文本框 7">
                <a:extLst>
                  <a:ext uri="{FF2B5EF4-FFF2-40B4-BE49-F238E27FC236}">
                    <a16:creationId xmlns:a16="http://schemas.microsoft.com/office/drawing/2014/main" id="{FEDF1B9E-0879-45ED-8EA7-A77202D157B6}"/>
                  </a:ext>
                </a:extLst>
              </p:cNvPr>
              <p:cNvSpPr txBox="1">
                <a:spLocks noRot="1" noChangeAspect="1" noMove="1" noResize="1" noEditPoints="1" noAdjustHandles="1" noChangeArrowheads="1" noChangeShapeType="1" noTextEdit="1"/>
              </p:cNvSpPr>
              <p:nvPr/>
            </p:nvSpPr>
            <p:spPr>
              <a:xfrm>
                <a:off x="827250" y="4651099"/>
                <a:ext cx="10259850" cy="1470339"/>
              </a:xfrm>
              <a:prstGeom prst="rect">
                <a:avLst/>
              </a:prstGeom>
              <a:blipFill>
                <a:blip r:embed="rId5"/>
                <a:stretch>
                  <a:fillRect l="-535" b="-4564"/>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177413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27213" y="1048404"/>
            <a:ext cx="10801351" cy="50744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攻击误导</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策略：制作诱饵数据</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0A27991-B94D-4468-BEA7-4DA4FE4483C0}"/>
              </a:ext>
            </a:extLst>
          </p:cNvPr>
          <p:cNvSpPr txBox="1"/>
          <p:nvPr/>
        </p:nvSpPr>
        <p:spPr>
          <a:xfrm>
            <a:off x="493874" y="1521323"/>
            <a:ext cx="10201275" cy="32686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除了破坏对网络配置的侦察外，进一步使用“攻击误导”策略来实现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RO3</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：通过提供误导性知识来破坏对手对电网物理基础设施的侦察</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核心是为虚拟节点制作诱饵数据的算法</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输入：真实物理设备的状态、虚拟节点的数量以及表示它们连接的拓扑图。将这些输入放入电力系统的数学表示中，以获得虚拟节点的诱饵状态或诱饵数据，这些数据遵循在真实物理设备中观察到的正常变化</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构建要求：</a:t>
            </a:r>
          </a:p>
        </p:txBody>
      </p:sp>
      <p:sp>
        <p:nvSpPr>
          <p:cNvPr id="5" name="文本框 4">
            <a:extLst>
              <a:ext uri="{FF2B5EF4-FFF2-40B4-BE49-F238E27FC236}">
                <a16:creationId xmlns:a16="http://schemas.microsoft.com/office/drawing/2014/main" id="{0927BF83-9067-4117-8F16-21B1F298E6AC}"/>
              </a:ext>
            </a:extLst>
          </p:cNvPr>
          <p:cNvSpPr txBox="1"/>
          <p:nvPr/>
        </p:nvSpPr>
        <p:spPr>
          <a:xfrm>
            <a:off x="923925" y="4778338"/>
            <a:ext cx="6605588" cy="969111"/>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误导对手设计无效策略</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遵循电网的物理模型以避免对手的怀疑</a:t>
            </a:r>
          </a:p>
        </p:txBody>
      </p:sp>
    </p:spTree>
    <p:custDataLst>
      <p:tags r:id="rId1"/>
    </p:custDataLst>
    <p:extLst>
      <p:ext uri="{BB962C8B-B14F-4D97-AF65-F5344CB8AC3E}">
        <p14:creationId xmlns:p14="http://schemas.microsoft.com/office/powerpoint/2010/main" val="35268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27213" y="1048404"/>
            <a:ext cx="10801351" cy="50744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攻击误导策略：制作诱饵数据</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0A27991-B94D-4468-BEA7-4DA4FE4483C0}"/>
              </a:ext>
            </a:extLst>
          </p:cNvPr>
          <p:cNvSpPr txBox="1"/>
          <p:nvPr/>
        </p:nvSpPr>
        <p:spPr>
          <a:xfrm>
            <a:off x="493874" y="1521323"/>
            <a:ext cx="10655139" cy="189244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专注于为虚假数据注入攻击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(FDIA)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制作诱饵数据。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FDIA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可以显著降低状态估计的准确性和许多电网应用的性能。这次攻击中完善的理论模型可以帮助正式证明诱饵数据的有效性</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状态估计的背景：电网使用复杂的数学模型来关联从变电站收集的数据。使用</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DC power flow analysis model</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将状态变量和传感器测量相关联</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03538B87-A973-43CB-A837-B50FB15E63B8}"/>
              </a:ext>
            </a:extLst>
          </p:cNvPr>
          <p:cNvPicPr>
            <a:picLocks noChangeAspect="1"/>
          </p:cNvPicPr>
          <p:nvPr/>
        </p:nvPicPr>
        <p:blipFill>
          <a:blip r:embed="rId5"/>
          <a:stretch>
            <a:fillRect/>
          </a:stretch>
        </p:blipFill>
        <p:spPr>
          <a:xfrm>
            <a:off x="3752850" y="3413764"/>
            <a:ext cx="3000375" cy="581025"/>
          </a:xfrm>
          <a:prstGeom prst="rect">
            <a:avLst/>
          </a:prstGeom>
        </p:spPr>
      </p:pic>
      <p:sp>
        <p:nvSpPr>
          <p:cNvPr id="9" name="文本框 8">
            <a:extLst>
              <a:ext uri="{FF2B5EF4-FFF2-40B4-BE49-F238E27FC236}">
                <a16:creationId xmlns:a16="http://schemas.microsoft.com/office/drawing/2014/main" id="{BAD77268-43AE-4C12-8ACB-FA39852B6956}"/>
              </a:ext>
            </a:extLst>
          </p:cNvPr>
          <p:cNvSpPr txBox="1"/>
          <p:nvPr/>
        </p:nvSpPr>
        <p:spPr>
          <a:xfrm>
            <a:off x="855824" y="3886683"/>
            <a:ext cx="10374152" cy="2354106"/>
          </a:xfrm>
          <a:prstGeom prst="rect">
            <a:avLst/>
          </a:prstGeom>
          <a:noFill/>
        </p:spPr>
        <p:txBody>
          <a:bodyPr wrap="square">
            <a:spAutoFit/>
          </a:bodyPr>
          <a:lstStyle/>
          <a:p>
            <a:pPr>
              <a:lnSpc>
                <a:spcPct val="150000"/>
              </a:lnSpc>
            </a:pP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x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表示所有总线的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p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个物理状态或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p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个相量角；</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z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表示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q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个测量值的列向量；</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e</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q</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个测量的误差集合，</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是一个</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q-by-p</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测量矩阵</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传感器测量”是指可以通过传统传感器有效测量的数据，例如，每个变电站注入的有功功率或传输线提供的有功功率。通过“状态估计”间接估计的“状态变量”是指每个变电站的电压角</a:t>
            </a:r>
          </a:p>
        </p:txBody>
      </p:sp>
    </p:spTree>
    <p:custDataLst>
      <p:tags r:id="rId1"/>
    </p:custDataLst>
    <p:extLst>
      <p:ext uri="{BB962C8B-B14F-4D97-AF65-F5344CB8AC3E}">
        <p14:creationId xmlns:p14="http://schemas.microsoft.com/office/powerpoint/2010/main" val="3892250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27213" y="1048404"/>
            <a:ext cx="10801351" cy="50744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攻击误导策略：制作诱饵数据</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03538B87-A973-43CB-A837-B50FB15E63B8}"/>
              </a:ext>
            </a:extLst>
          </p:cNvPr>
          <p:cNvPicPr>
            <a:picLocks noChangeAspect="1"/>
          </p:cNvPicPr>
          <p:nvPr/>
        </p:nvPicPr>
        <p:blipFill>
          <a:blip r:embed="rId5"/>
          <a:stretch>
            <a:fillRect/>
          </a:stretch>
        </p:blipFill>
        <p:spPr>
          <a:xfrm>
            <a:off x="3614738" y="1680214"/>
            <a:ext cx="3000375" cy="581025"/>
          </a:xfrm>
          <a:prstGeom prst="rect">
            <a:avLst/>
          </a:prstGeom>
        </p:spPr>
      </p:pic>
      <p:sp>
        <p:nvSpPr>
          <p:cNvPr id="9" name="文本框 8">
            <a:extLst>
              <a:ext uri="{FF2B5EF4-FFF2-40B4-BE49-F238E27FC236}">
                <a16:creationId xmlns:a16="http://schemas.microsoft.com/office/drawing/2014/main" id="{BAD77268-43AE-4C12-8ACB-FA39852B6956}"/>
              </a:ext>
            </a:extLst>
          </p:cNvPr>
          <p:cNvSpPr txBox="1"/>
          <p:nvPr/>
        </p:nvSpPr>
        <p:spPr>
          <a:xfrm>
            <a:off x="740812" y="2242656"/>
            <a:ext cx="10374152" cy="969111"/>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测量矩阵</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H</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由传输网络的拓扑结构、每条传输线的电纳和传感器的位置决定。</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当测量误差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e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服从均值为零的正态分布时，状态变量 的估计可以通过统计准则得到</a:t>
            </a:r>
          </a:p>
        </p:txBody>
      </p:sp>
    </p:spTree>
    <p:custDataLst>
      <p:tags r:id="rId1"/>
    </p:custDataLst>
    <p:extLst>
      <p:ext uri="{BB962C8B-B14F-4D97-AF65-F5344CB8AC3E}">
        <p14:creationId xmlns:p14="http://schemas.microsoft.com/office/powerpoint/2010/main" val="3322316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Design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527213" y="1048404"/>
            <a:ext cx="10801351" cy="50744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攻击误导策略：制作诱饵数据</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AD77268-43AE-4C12-8ACB-FA39852B6956}"/>
                  </a:ext>
                </a:extLst>
              </p:cNvPr>
              <p:cNvSpPr txBox="1"/>
              <p:nvPr/>
            </p:nvSpPr>
            <p:spPr>
              <a:xfrm>
                <a:off x="527213" y="1555851"/>
                <a:ext cx="11137574" cy="5235600"/>
              </a:xfrm>
              <a:prstGeom prst="rect">
                <a:avLst/>
              </a:prstGeom>
              <a:noFill/>
            </p:spPr>
            <p:txBody>
              <a:bodyPr wrap="square">
                <a:spAutoFit/>
              </a:bodyPr>
              <a:lstStyle/>
              <a:p>
                <a:pPr marL="342900" lvl="0" indent="-342900">
                  <a:lnSpc>
                    <a:spcPct val="150000"/>
                  </a:lnSpc>
                  <a:buFont typeface="Wingdings" panose="05000000000000000000" pitchFamily="2" charset="2"/>
                  <a:buChar char="p"/>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攻击准备：在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FDIA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中，攻击者的目标是破坏测量值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z</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，以便估计的状态变量   变为</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000" b="0" i="0" u="none" strike="noStrike" kern="1200" cap="none" spc="0" normalizeH="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，它与实际状态“更”远离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c</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，而</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不会触发状态估计的警报。</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为了使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FDIA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成功，攻击者可以将攻击向量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注入到原始测量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z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中。在充分了解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H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的情况下，攻击者可以构造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使得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 = </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Hc</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并确定相应的妥协测量为 </a:t>
                </a:r>
                <a14:m>
                  <m:oMath xmlns:m="http://schemas.openxmlformats.org/officeDocument/2006/math">
                    <m:sSub>
                      <m:sSubPr>
                        <m:ctrlPr>
                          <a:rPr kumimoji="0" lang="en-US" altLang="zh-CN" sz="2000" b="0" i="1" u="none" strike="noStrike" kern="1200" cap="none" spc="0" normalizeH="0" baseline="0" noProof="0" smtClean="0">
                            <a:ln>
                              <a:noFill/>
                            </a:ln>
                            <a:solidFill>
                              <a:srgbClr val="191B0E"/>
                            </a:solidFill>
                            <a:effectLst/>
                            <a:uLnTx/>
                            <a:uFillTx/>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000" i="1">
                            <a:solidFill>
                              <a:srgbClr val="191B0E"/>
                            </a:solidFill>
                            <a:latin typeface="Cambria Math" panose="02040503050406030204" pitchFamily="18" charset="0"/>
                            <a:ea typeface="华文楷体" panose="02010600040101010101" pitchFamily="2" charset="-122"/>
                            <a:cs typeface="Times New Roman" panose="02020603050405020304" pitchFamily="18" charset="0"/>
                          </a:rPr>
                          <m:t>z</m:t>
                        </m:r>
                      </m:e>
                      <m:sub>
                        <m:r>
                          <m:rPr>
                            <m:sty m:val="p"/>
                          </m:rPr>
                          <a:rPr lang="en-US" altLang="zh-CN" sz="2000" i="1">
                            <a:solidFill>
                              <a:srgbClr val="191B0E"/>
                            </a:solidFill>
                            <a:latin typeface="Cambria Math" panose="02040503050406030204" pitchFamily="18" charset="0"/>
                            <a:ea typeface="华文楷体" panose="02010600040101010101" pitchFamily="2" charset="-122"/>
                            <a:cs typeface="Times New Roman" panose="02020603050405020304" pitchFamily="18" charset="0"/>
                          </a:rPr>
                          <m:t>a</m:t>
                        </m:r>
                      </m:sub>
                    </m:sSub>
                  </m:oMath>
                </a14:m>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z + a</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制作诱饵数据以误导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FDIA</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：由于对手依赖测量矩阵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H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来确定受损测量，我们添加虚拟节点来构建具有不同测量矩阵的新电网；基于此测量矩阵（这是诱饵数据）确定的受损测量总是会在状态估计中引发警报。</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使用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FDIA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的攻击准备的数学表示来证明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FDIA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绕过 </a:t>
                </a:r>
                <a:r>
                  <a:rPr kumimoji="0" lang="en-US" altLang="zh-CN" sz="2000" b="0" i="0" u="none" strike="noStrike" kern="1200" cap="none" spc="0" normalizeH="0" baseline="0" noProof="0" dirty="0" err="1">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DefRec</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是具有挑战性的，如果不是不可能的话</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细化诱饵数据以遵循物理模型：通过两个操作的迭代来优化诱饵数据：将诱饵和真实数据放入状态估计；使用合成误差调整诱饵数据的值，同时保持真实数据的值不变</a:t>
                </a:r>
              </a:p>
            </p:txBody>
          </p:sp>
        </mc:Choice>
        <mc:Fallback xmlns="">
          <p:sp>
            <p:nvSpPr>
              <p:cNvPr id="9" name="文本框 8">
                <a:extLst>
                  <a:ext uri="{FF2B5EF4-FFF2-40B4-BE49-F238E27FC236}">
                    <a16:creationId xmlns:a16="http://schemas.microsoft.com/office/drawing/2014/main" id="{BAD77268-43AE-4C12-8ACB-FA39852B6956}"/>
                  </a:ext>
                </a:extLst>
              </p:cNvPr>
              <p:cNvSpPr txBox="1">
                <a:spLocks noRot="1" noChangeAspect="1" noMove="1" noResize="1" noEditPoints="1" noAdjustHandles="1" noChangeArrowheads="1" noChangeShapeType="1" noTextEdit="1"/>
              </p:cNvSpPr>
              <p:nvPr/>
            </p:nvSpPr>
            <p:spPr>
              <a:xfrm>
                <a:off x="527213" y="1555851"/>
                <a:ext cx="11137574" cy="5235600"/>
              </a:xfrm>
              <a:prstGeom prst="rect">
                <a:avLst/>
              </a:prstGeom>
              <a:blipFill>
                <a:blip r:embed="rId5"/>
                <a:stretch>
                  <a:fillRect l="-492" r="-213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130DF34-C58A-4034-8844-C10ABB0D3D29}"/>
              </a:ext>
            </a:extLst>
          </p:cNvPr>
          <p:cNvPicPr>
            <a:picLocks noChangeAspect="1"/>
          </p:cNvPicPr>
          <p:nvPr/>
        </p:nvPicPr>
        <p:blipFill>
          <a:blip r:embed="rId6"/>
          <a:stretch>
            <a:fillRect/>
          </a:stretch>
        </p:blipFill>
        <p:spPr>
          <a:xfrm>
            <a:off x="10185563" y="1713485"/>
            <a:ext cx="1323976" cy="261130"/>
          </a:xfrm>
          <a:prstGeom prst="rect">
            <a:avLst/>
          </a:prstGeom>
        </p:spPr>
      </p:pic>
      <p:pic>
        <p:nvPicPr>
          <p:cNvPr id="8" name="图片 7">
            <a:extLst>
              <a:ext uri="{FF2B5EF4-FFF2-40B4-BE49-F238E27FC236}">
                <a16:creationId xmlns:a16="http://schemas.microsoft.com/office/drawing/2014/main" id="{3A2C7E2B-FA50-4E5D-9D64-CAA8AB2081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18324" y="1791719"/>
            <a:ext cx="175275" cy="182896"/>
          </a:xfrm>
          <a:prstGeom prst="rect">
            <a:avLst/>
          </a:prstGeom>
        </p:spPr>
      </p:pic>
    </p:spTree>
    <p:custDataLst>
      <p:tags r:id="rId1"/>
    </p:custDataLst>
    <p:extLst>
      <p:ext uri="{BB962C8B-B14F-4D97-AF65-F5344CB8AC3E}">
        <p14:creationId xmlns:p14="http://schemas.microsoft.com/office/powerpoint/2010/main" val="525192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5"/>
          </p:nvPr>
        </p:nvSpPr>
        <p:spPr/>
        <p:txBody>
          <a:bodyPr>
            <a:normAutofit/>
          </a:bodyPr>
          <a:lstStyle/>
          <a:p>
            <a:pPr algn="ctr"/>
            <a:r>
              <a:rPr lang="en-US" altLang="zh-CN" sz="4445" dirty="0"/>
              <a:t>PART  04</a:t>
            </a:r>
          </a:p>
        </p:txBody>
      </p:sp>
      <p:sp>
        <p:nvSpPr>
          <p:cNvPr id="4" name="文本框 3">
            <a:extLst>
              <a:ext uri="{FF2B5EF4-FFF2-40B4-BE49-F238E27FC236}">
                <a16:creationId xmlns:a16="http://schemas.microsoft.com/office/drawing/2014/main" id="{7B2BAAC7-7BBC-48E8-A130-5E742E2E3FFD}"/>
              </a:ext>
            </a:extLst>
          </p:cNvPr>
          <p:cNvSpPr txBox="1"/>
          <p:nvPr/>
        </p:nvSpPr>
        <p:spPr>
          <a:xfrm>
            <a:off x="4581525" y="4336912"/>
            <a:ext cx="502920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Implementation</a:t>
            </a:r>
            <a:endParaRPr kumimoji="0" lang="zh-CN" altLang="en-US" sz="4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Tree>
    <p:custDataLst>
      <p:tags r:id="rId1"/>
    </p:custDataLst>
    <p:extLst>
      <p:ext uri="{BB962C8B-B14F-4D97-AF65-F5344CB8AC3E}">
        <p14:creationId xmlns:p14="http://schemas.microsoft.com/office/powerpoint/2010/main" val="136514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0" y="1572895"/>
            <a:ext cx="4494530" cy="4551680"/>
          </a:xfrm>
        </p:spPr>
        <p:txBody>
          <a:bodyPr>
            <a:noAutofit/>
          </a:bodyPr>
          <a:lstStyle/>
          <a:p>
            <a:pPr marL="914400" marR="0" lvl="1" indent="-384048" algn="l" defTabSz="914400" rtl="0" eaLnBrk="1" fontAlgn="auto" latinLnBrk="0" hangingPunct="1">
              <a:lnSpc>
                <a:spcPct val="94000"/>
              </a:lnSpc>
              <a:spcBef>
                <a:spcPts val="500"/>
              </a:spcBef>
              <a:spcAft>
                <a:spcPts val="200"/>
              </a:spcAft>
              <a:buClrTx/>
              <a:buSzTx/>
              <a:buFont typeface="Franklin Gothic Book" panose="020B0503020102020204" pitchFamily="34" charset="0"/>
              <a:buChar char="–"/>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经历：</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371600" marR="0" lvl="2" indent="-384048" algn="l" defTabSz="914400" rtl="0" eaLnBrk="1" fontAlgn="auto" latinLnBrk="0" hangingPunct="1">
              <a:lnSpc>
                <a:spcPct val="94000"/>
              </a:lnSpc>
              <a:spcBef>
                <a:spcPts val="500"/>
              </a:spcBef>
              <a:spcAft>
                <a:spcPts val="200"/>
              </a:spcAft>
              <a:buClrTx/>
              <a:buSzTx/>
              <a:buFont typeface="Franklin Gothic Book" panose="020B0503020102020204" pitchFamily="34" charset="0"/>
              <a:buChar char="■"/>
              <a:tabLst/>
              <a:defRPr/>
            </a:pPr>
            <a:r>
              <a:rPr kumimoji="0" lang="en-US"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2010-2017</a:t>
            </a:r>
            <a:r>
              <a:rPr kumimoji="0" lang="zh-CN" altLang="en-US"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：伊利诺伊大学香槟分校</a:t>
            </a:r>
            <a:r>
              <a:rPr kumimoji="0" lang="en-US"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PhD</a:t>
            </a:r>
            <a:endParaRPr kumimoji="0" lang="zh-CN" altLang="en-US"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371600" marR="0" lvl="2" indent="-384048" algn="l" defTabSz="914400" rtl="0" eaLnBrk="1" fontAlgn="auto" latinLnBrk="0" hangingPunct="1">
              <a:lnSpc>
                <a:spcPct val="94000"/>
              </a:lnSpc>
              <a:spcBef>
                <a:spcPts val="500"/>
              </a:spcBef>
              <a:spcAft>
                <a:spcPts val="200"/>
              </a:spcAft>
              <a:buClrTx/>
              <a:buSzTx/>
              <a:buFont typeface="Franklin Gothic Book" panose="020B0503020102020204" pitchFamily="34" charset="0"/>
              <a:buChar char="■"/>
              <a:tabLst/>
              <a:defRPr/>
            </a:pPr>
            <a:r>
              <a:rPr kumimoji="0" lang="en-US"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2018-2020</a:t>
            </a:r>
            <a:r>
              <a:rPr kumimoji="0" lang="zh-CN" altLang="en-US"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University of Nevada, Reno</a:t>
            </a:r>
            <a:r>
              <a:rPr kumimoji="0" lang="zh-CN" altLang="en-US"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（内华达大学里诺分校），助理教授</a:t>
            </a:r>
            <a:endParaRPr kumimoji="0" lang="en-US"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371600" marR="0" lvl="2" indent="-384048" algn="l" defTabSz="914400" rtl="0" eaLnBrk="1" fontAlgn="auto" latinLnBrk="0" hangingPunct="1">
              <a:lnSpc>
                <a:spcPct val="94000"/>
              </a:lnSpc>
              <a:spcBef>
                <a:spcPts val="500"/>
              </a:spcBef>
              <a:spcAft>
                <a:spcPts val="200"/>
              </a:spcAft>
              <a:buClrTx/>
              <a:buSzTx/>
              <a:buFont typeface="Franklin Gothic Book" panose="020B0503020102020204" pitchFamily="34" charset="0"/>
              <a:buChar char="■"/>
              <a:tabLst/>
              <a:defRPr/>
            </a:pPr>
            <a:r>
              <a:rPr kumimoji="0" lang="en-US"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2020-</a:t>
            </a:r>
            <a:r>
              <a:rPr kumimoji="0" lang="zh-CN" altLang="en-US"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至今：</a:t>
            </a:r>
            <a:r>
              <a:rPr kumimoji="0" lang="en"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University of Rhode Island</a:t>
            </a:r>
            <a:r>
              <a:rPr kumimoji="0" lang="zh-CN" altLang="en-US"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（罗德岛大学） ，助理教授</a:t>
            </a:r>
            <a:endParaRPr kumimoji="0" lang="en-US"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914400" marR="0" lvl="1" indent="-384048" algn="l" defTabSz="914400" rtl="0" eaLnBrk="1" fontAlgn="auto" latinLnBrk="0" hangingPunct="1">
              <a:lnSpc>
                <a:spcPct val="94000"/>
              </a:lnSpc>
              <a:spcBef>
                <a:spcPts val="500"/>
              </a:spcBef>
              <a:spcAft>
                <a:spcPts val="200"/>
              </a:spcAft>
              <a:buClrTx/>
              <a:buSzTx/>
              <a:buFont typeface="Franklin Gothic Book" panose="020B0503020102020204" pitchFamily="34" charset="0"/>
              <a:buChar char="–"/>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方向：</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1371600" marR="0" lvl="2" indent="-384048" algn="l" defTabSz="914400" rtl="0" eaLnBrk="1" fontAlgn="auto" latinLnBrk="0" hangingPunct="1">
              <a:lnSpc>
                <a:spcPct val="94000"/>
              </a:lnSpc>
              <a:spcBef>
                <a:spcPts val="500"/>
              </a:spcBef>
              <a:spcAft>
                <a:spcPts val="200"/>
              </a:spcAft>
              <a:buClrTx/>
              <a:buSzTx/>
              <a:buFont typeface="Franklin Gothic Book" panose="020B0503020102020204" pitchFamily="34" charset="0"/>
              <a:buChar char="■"/>
              <a:tabLst/>
              <a:defRPr/>
            </a:pPr>
            <a:r>
              <a:rPr kumimoji="0" lang="zh-CN" altLang="en-US"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网络安全、</a:t>
            </a:r>
            <a:r>
              <a:rPr kumimoji="0" lang="en-US"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IOT</a:t>
            </a:r>
            <a:r>
              <a:rPr kumimoji="0" lang="zh-CN" altLang="en-US"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IDS</a:t>
            </a:r>
            <a:r>
              <a:rPr kumimoji="0" lang="zh-CN" altLang="en-US"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SDN</a:t>
            </a:r>
            <a:r>
              <a:rPr kumimoji="0" lang="zh-CN" altLang="en-US"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CPS</a:t>
            </a:r>
          </a:p>
        </p:txBody>
      </p:sp>
      <p:pic>
        <p:nvPicPr>
          <p:cNvPr id="4" name="图片 3">
            <a:extLst>
              <a:ext uri="{FF2B5EF4-FFF2-40B4-BE49-F238E27FC236}">
                <a16:creationId xmlns:a16="http://schemas.microsoft.com/office/drawing/2014/main" id="{36DC1ACB-D8FD-42FB-A32A-880B6B12EED8}"/>
              </a:ext>
            </a:extLst>
          </p:cNvPr>
          <p:cNvPicPr>
            <a:picLocks noChangeAspect="1"/>
          </p:cNvPicPr>
          <p:nvPr/>
        </p:nvPicPr>
        <p:blipFill rotWithShape="1">
          <a:blip r:embed="rId5"/>
          <a:srcRect l="2381" r="8812"/>
          <a:stretch/>
        </p:blipFill>
        <p:spPr>
          <a:xfrm>
            <a:off x="4848225" y="768667"/>
            <a:ext cx="7343775" cy="5817870"/>
          </a:xfrm>
          <a:prstGeom prst="rect">
            <a:avLst/>
          </a:prstGeom>
        </p:spPr>
      </p:pic>
      <p:sp>
        <p:nvSpPr>
          <p:cNvPr id="7" name="文本框 6">
            <a:extLst>
              <a:ext uri="{FF2B5EF4-FFF2-40B4-BE49-F238E27FC236}">
                <a16:creationId xmlns:a16="http://schemas.microsoft.com/office/drawing/2014/main" id="{54EAF37E-7E4C-4489-8573-9DD05B2AFEFA}"/>
              </a:ext>
            </a:extLst>
          </p:cNvPr>
          <p:cNvSpPr txBox="1"/>
          <p:nvPr/>
        </p:nvSpPr>
        <p:spPr>
          <a:xfrm>
            <a:off x="542925" y="423863"/>
            <a:ext cx="4076700" cy="461665"/>
          </a:xfrm>
          <a:prstGeom prst="rect">
            <a:avLst/>
          </a:prstGeom>
          <a:noFill/>
        </p:spPr>
        <p:txBody>
          <a:bodyPr wrap="square" rtlCol="0">
            <a:spAutoFit/>
          </a:bodyPr>
          <a:lstStyle/>
          <a:p>
            <a:r>
              <a:rPr lang="zh-CN" altLang="en-US" sz="2400" dirty="0"/>
              <a:t>一作：</a:t>
            </a:r>
            <a:r>
              <a:rPr lang="en-US" altLang="zh-CN" sz="2400" dirty="0">
                <a:latin typeface="Times New Roman" panose="02020603050405020304" pitchFamily="18" charset="0"/>
                <a:cs typeface="Times New Roman" panose="02020603050405020304" pitchFamily="18" charset="0"/>
              </a:rPr>
              <a:t>Hui Lin</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8D1D1CC-DF27-4B0B-BC92-723CD014306D}"/>
              </a:ext>
            </a:extLst>
          </p:cNvPr>
          <p:cNvPicPr>
            <a:picLocks noChangeAspect="1"/>
          </p:cNvPicPr>
          <p:nvPr/>
        </p:nvPicPr>
        <p:blipFill>
          <a:blip r:embed="rId6"/>
          <a:stretch>
            <a:fillRect/>
          </a:stretch>
        </p:blipFill>
        <p:spPr>
          <a:xfrm>
            <a:off x="3567112" y="102294"/>
            <a:ext cx="6924675" cy="110480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5EF7A25-5A4C-4875-A479-D854667C377A}"/>
              </a:ext>
            </a:extLst>
          </p:cNvPr>
          <p:cNvSpPr txBox="1"/>
          <p:nvPr/>
        </p:nvSpPr>
        <p:spPr>
          <a:xfrm>
            <a:off x="371475" y="171450"/>
            <a:ext cx="87820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Implementation</a:t>
            </a:r>
            <a:endParaRPr kumimoji="0" lang="zh-CN" alt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8" name="文本框 17">
            <a:extLst>
              <a:ext uri="{FF2B5EF4-FFF2-40B4-BE49-F238E27FC236}">
                <a16:creationId xmlns:a16="http://schemas.microsoft.com/office/drawing/2014/main" id="{243669ED-3888-4BCA-BF7E-7DB420AE763B}"/>
              </a:ext>
            </a:extLst>
          </p:cNvPr>
          <p:cNvSpPr txBox="1"/>
          <p:nvPr/>
        </p:nvSpPr>
        <p:spPr>
          <a:xfrm>
            <a:off x="1214436" y="1332637"/>
            <a:ext cx="9529764" cy="960776"/>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为了评估 </a:t>
            </a: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DefRec</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中包含的安全策略，我们将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PFV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实现为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ONOS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网络操作系统中的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SDN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应用程序，并开发了一个模拟电网的网络和物理基础设施的测试平台</a:t>
            </a:r>
          </a:p>
        </p:txBody>
      </p:sp>
      <p:pic>
        <p:nvPicPr>
          <p:cNvPr id="3" name="图片 2">
            <a:extLst>
              <a:ext uri="{FF2B5EF4-FFF2-40B4-BE49-F238E27FC236}">
                <a16:creationId xmlns:a16="http://schemas.microsoft.com/office/drawing/2014/main" id="{1E7423A4-92FA-465C-9D6C-E6F7FC30E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974" y="2476386"/>
            <a:ext cx="10335947" cy="3829163"/>
          </a:xfrm>
          <a:prstGeom prst="rect">
            <a:avLst/>
          </a:prstGeom>
        </p:spPr>
      </p:pic>
    </p:spTree>
    <p:custDataLst>
      <p:tags r:id="rId1"/>
    </p:custDataLst>
    <p:extLst>
      <p:ext uri="{BB962C8B-B14F-4D97-AF65-F5344CB8AC3E}">
        <p14:creationId xmlns:p14="http://schemas.microsoft.com/office/powerpoint/2010/main" val="161776508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5EF7A25-5A4C-4875-A479-D854667C377A}"/>
              </a:ext>
            </a:extLst>
          </p:cNvPr>
          <p:cNvSpPr txBox="1"/>
          <p:nvPr/>
        </p:nvSpPr>
        <p:spPr>
          <a:xfrm>
            <a:off x="371475" y="171450"/>
            <a:ext cx="87820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Implementation</a:t>
            </a:r>
            <a:endParaRPr kumimoji="0" lang="zh-CN" alt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8" name="文本框 17">
            <a:extLst>
              <a:ext uri="{FF2B5EF4-FFF2-40B4-BE49-F238E27FC236}">
                <a16:creationId xmlns:a16="http://schemas.microsoft.com/office/drawing/2014/main" id="{243669ED-3888-4BCA-BF7E-7DB420AE763B}"/>
              </a:ext>
            </a:extLst>
          </p:cNvPr>
          <p:cNvSpPr txBox="1"/>
          <p:nvPr/>
        </p:nvSpPr>
        <p:spPr>
          <a:xfrm>
            <a:off x="121026" y="945590"/>
            <a:ext cx="11853259" cy="3405484"/>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dirty="0">
                <a:solidFill>
                  <a:srgbClr val="000000"/>
                </a:solidFill>
                <a:latin typeface="Arial"/>
                <a:ea typeface="微软雅黑"/>
              </a:rPr>
              <a:t>网络配置：五台 </a:t>
            </a:r>
            <a:r>
              <a:rPr lang="en-US" altLang="zh-CN" dirty="0">
                <a:solidFill>
                  <a:srgbClr val="000000"/>
                </a:solidFill>
                <a:latin typeface="Arial"/>
                <a:ea typeface="微软雅黑"/>
              </a:rPr>
              <a:t>HP </a:t>
            </a:r>
            <a:r>
              <a:rPr lang="en-US" altLang="zh-CN" dirty="0" err="1">
                <a:solidFill>
                  <a:srgbClr val="000000"/>
                </a:solidFill>
                <a:latin typeface="Arial"/>
                <a:ea typeface="微软雅黑"/>
              </a:rPr>
              <a:t>ProCurve</a:t>
            </a:r>
            <a:r>
              <a:rPr lang="en-US" altLang="zh-CN" dirty="0">
                <a:solidFill>
                  <a:srgbClr val="000000"/>
                </a:solidFill>
                <a:latin typeface="Arial"/>
                <a:ea typeface="微软雅黑"/>
              </a:rPr>
              <a:t> 3500yl </a:t>
            </a:r>
            <a:r>
              <a:rPr lang="zh-CN" altLang="en-US" dirty="0">
                <a:solidFill>
                  <a:srgbClr val="000000"/>
                </a:solidFill>
                <a:latin typeface="Arial"/>
                <a:ea typeface="微软雅黑"/>
              </a:rPr>
              <a:t>交换机和七台 </a:t>
            </a:r>
            <a:r>
              <a:rPr lang="en-US" altLang="zh-CN" dirty="0">
                <a:solidFill>
                  <a:srgbClr val="000000"/>
                </a:solidFill>
                <a:latin typeface="Arial"/>
                <a:ea typeface="微软雅黑"/>
              </a:rPr>
              <a:t>HP ProLiant DL3600 </a:t>
            </a:r>
            <a:r>
              <a:rPr lang="zh-CN" altLang="en-US" dirty="0">
                <a:solidFill>
                  <a:srgbClr val="000000"/>
                </a:solidFill>
                <a:latin typeface="Arial"/>
                <a:ea typeface="微软雅黑"/>
              </a:rPr>
              <a:t>服务器，从 </a:t>
            </a:r>
            <a:r>
              <a:rPr lang="en-US" altLang="zh-CN" dirty="0" err="1">
                <a:solidFill>
                  <a:srgbClr val="000000"/>
                </a:solidFill>
                <a:latin typeface="Arial"/>
                <a:ea typeface="微软雅黑"/>
              </a:rPr>
              <a:t>TopologyZoo</a:t>
            </a:r>
            <a:r>
              <a:rPr lang="en-US" altLang="zh-CN" dirty="0">
                <a:solidFill>
                  <a:srgbClr val="000000"/>
                </a:solidFill>
                <a:latin typeface="Arial"/>
                <a:ea typeface="微软雅黑"/>
              </a:rPr>
              <a:t> </a:t>
            </a:r>
            <a:r>
              <a:rPr lang="zh-CN" altLang="en-US" dirty="0">
                <a:solidFill>
                  <a:srgbClr val="000000"/>
                </a:solidFill>
                <a:latin typeface="Arial"/>
                <a:ea typeface="微软雅黑"/>
              </a:rPr>
              <a:t>数据集构建了六个不同大小的网络（最多 </a:t>
            </a:r>
            <a:r>
              <a:rPr lang="en-US" altLang="zh-CN" dirty="0">
                <a:solidFill>
                  <a:srgbClr val="000000"/>
                </a:solidFill>
                <a:latin typeface="Arial"/>
                <a:ea typeface="微软雅黑"/>
              </a:rPr>
              <a:t>124 </a:t>
            </a:r>
            <a:r>
              <a:rPr lang="zh-CN" altLang="en-US" dirty="0">
                <a:solidFill>
                  <a:srgbClr val="000000"/>
                </a:solidFill>
                <a:latin typeface="Arial"/>
                <a:ea typeface="微软雅黑"/>
              </a:rPr>
              <a:t>个节点），其中包括由不同互联网服务提供商 </a:t>
            </a:r>
            <a:r>
              <a:rPr lang="en-US" altLang="zh-CN" dirty="0">
                <a:solidFill>
                  <a:srgbClr val="000000"/>
                </a:solidFill>
                <a:latin typeface="Arial"/>
                <a:ea typeface="微软雅黑"/>
              </a:rPr>
              <a:t>(ISP) </a:t>
            </a:r>
            <a:r>
              <a:rPr lang="zh-CN" altLang="en-US" dirty="0">
                <a:solidFill>
                  <a:srgbClr val="000000"/>
                </a:solidFill>
                <a:latin typeface="Arial"/>
                <a:ea typeface="微软雅黑"/>
              </a:rPr>
              <a:t>管理的真实网络的拓扑结构</a:t>
            </a:r>
            <a:r>
              <a:rPr lang="zh-CN" altLang="en-US" dirty="0"/>
              <a:t> </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en-US" altLang="zh-CN" dirty="0">
                <a:effectLst/>
              </a:rPr>
              <a:t>PFV </a:t>
            </a:r>
            <a:r>
              <a:rPr lang="zh-CN" altLang="en-US" dirty="0">
                <a:effectLst/>
              </a:rPr>
              <a:t>和 </a:t>
            </a:r>
            <a:r>
              <a:rPr lang="en-US" altLang="zh-CN" dirty="0" err="1">
                <a:effectLst/>
              </a:rPr>
              <a:t>DefRec</a:t>
            </a:r>
            <a:r>
              <a:rPr lang="en-US" altLang="zh-CN" dirty="0">
                <a:effectLst/>
              </a:rPr>
              <a:t> </a:t>
            </a:r>
            <a:r>
              <a:rPr lang="zh-CN" altLang="en-US" dirty="0">
                <a:effectLst/>
              </a:rPr>
              <a:t>的实施</a:t>
            </a:r>
            <a:r>
              <a:rPr lang="zh-CN" altLang="en-US" dirty="0"/>
              <a:t> ：</a:t>
            </a:r>
            <a:r>
              <a:rPr lang="zh-CN" altLang="en-US" dirty="0">
                <a:effectLst/>
              </a:rPr>
              <a:t>在 </a:t>
            </a:r>
            <a:r>
              <a:rPr lang="en-US" altLang="zh-CN" dirty="0">
                <a:effectLst/>
              </a:rPr>
              <a:t>ONOS </a:t>
            </a:r>
            <a:r>
              <a:rPr lang="zh-CN" altLang="en-US" dirty="0">
                <a:effectLst/>
              </a:rPr>
              <a:t>中将 </a:t>
            </a:r>
            <a:r>
              <a:rPr lang="en-US" altLang="zh-CN" dirty="0">
                <a:effectLst/>
              </a:rPr>
              <a:t>PFV </a:t>
            </a:r>
            <a:r>
              <a:rPr lang="zh-CN" altLang="en-US" dirty="0">
                <a:effectLst/>
              </a:rPr>
              <a:t>实现为 </a:t>
            </a:r>
            <a:r>
              <a:rPr lang="en-US" altLang="zh-CN" dirty="0">
                <a:effectLst/>
              </a:rPr>
              <a:t>SDN </a:t>
            </a:r>
            <a:r>
              <a:rPr lang="zh-CN" altLang="en-US" dirty="0">
                <a:effectLst/>
              </a:rPr>
              <a:t>应用程序</a:t>
            </a:r>
            <a:r>
              <a:rPr lang="zh-CN" altLang="en-US" dirty="0"/>
              <a:t> ，包括</a:t>
            </a:r>
            <a:r>
              <a:rPr lang="en-US" altLang="zh-CN" dirty="0"/>
              <a:t>1500</a:t>
            </a:r>
            <a:r>
              <a:rPr lang="zh-CN" altLang="en-US" dirty="0"/>
              <a:t>行代码。基于 </a:t>
            </a:r>
            <a:r>
              <a:rPr lang="en-US" altLang="zh-CN" dirty="0"/>
              <a:t>PFV</a:t>
            </a:r>
            <a:r>
              <a:rPr lang="zh-CN" altLang="en-US" dirty="0"/>
              <a:t>，还在 </a:t>
            </a:r>
            <a:r>
              <a:rPr lang="en-US" altLang="zh-CN" dirty="0"/>
              <a:t>ONOS </a:t>
            </a:r>
            <a:r>
              <a:rPr lang="zh-CN" altLang="en-US" dirty="0"/>
              <a:t>中实现了 </a:t>
            </a:r>
            <a:r>
              <a:rPr lang="en-US" altLang="zh-CN" dirty="0" err="1"/>
              <a:t>DefRec</a:t>
            </a:r>
            <a:r>
              <a:rPr lang="en-US" altLang="zh-CN" dirty="0"/>
              <a:t> </a:t>
            </a:r>
            <a:r>
              <a:rPr lang="zh-CN" altLang="en-US" dirty="0"/>
              <a:t>的干扰策略，使用少于 </a:t>
            </a:r>
            <a:r>
              <a:rPr lang="en-US" altLang="zh-CN" dirty="0"/>
              <a:t>200 LOC</a:t>
            </a:r>
            <a:r>
              <a:rPr lang="zh-CN" altLang="en-US" dirty="0"/>
              <a:t>。对于 </a:t>
            </a:r>
            <a:r>
              <a:rPr lang="en-US" altLang="zh-CN" dirty="0" err="1"/>
              <a:t>DefRec</a:t>
            </a:r>
            <a:r>
              <a:rPr lang="en-US" altLang="zh-CN" dirty="0"/>
              <a:t> </a:t>
            </a:r>
            <a:r>
              <a:rPr lang="zh-CN" altLang="en-US" dirty="0"/>
              <a:t>的攻击误导策略，使用开源 </a:t>
            </a:r>
            <a:r>
              <a:rPr lang="en-US" altLang="zh-CN" dirty="0"/>
              <a:t>MATLAB </a:t>
            </a:r>
            <a:r>
              <a:rPr lang="zh-CN" altLang="en-US" dirty="0"/>
              <a:t>工具箱实现了诱饵数据构造算法，该实现使用大约 </a:t>
            </a:r>
            <a:r>
              <a:rPr lang="en-US" altLang="zh-CN" dirty="0"/>
              <a:t>400 LOC</a:t>
            </a:r>
            <a:r>
              <a:rPr lang="zh-CN" altLang="en-US" dirty="0"/>
              <a:t>。所有实施均在 </a:t>
            </a:r>
            <a:r>
              <a:rPr lang="en-US" altLang="zh-CN" dirty="0"/>
              <a:t>64 </a:t>
            </a:r>
            <a:r>
              <a:rPr lang="zh-CN" altLang="en-US" dirty="0"/>
              <a:t>位 </a:t>
            </a:r>
            <a:r>
              <a:rPr lang="en-US" altLang="zh-CN" dirty="0"/>
              <a:t>Ubuntu 18.04 </a:t>
            </a:r>
            <a:r>
              <a:rPr lang="zh-CN" altLang="en-US" dirty="0"/>
              <a:t>上进行，部署在具有四个 </a:t>
            </a:r>
            <a:r>
              <a:rPr lang="en-US" altLang="zh-CN" dirty="0"/>
              <a:t>Intel Xeon 2.8 GHz </a:t>
            </a:r>
            <a:r>
              <a:rPr lang="zh-CN" altLang="en-US" dirty="0"/>
              <a:t>处理器和 </a:t>
            </a:r>
            <a:r>
              <a:rPr lang="en-US" altLang="zh-CN" dirty="0"/>
              <a:t>16 GB RAM </a:t>
            </a:r>
            <a:r>
              <a:rPr lang="zh-CN" altLang="en-US" dirty="0"/>
              <a:t>的工作站中。</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endParaRPr kumimoji="0" lang="zh-CN" altLang="en-US" sz="20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4" name="图片 3">
            <a:extLst>
              <a:ext uri="{FF2B5EF4-FFF2-40B4-BE49-F238E27FC236}">
                <a16:creationId xmlns:a16="http://schemas.microsoft.com/office/drawing/2014/main" id="{C6451BF7-8D54-4B5F-A115-2C3C1A5E6C49}"/>
              </a:ext>
            </a:extLst>
          </p:cNvPr>
          <p:cNvPicPr>
            <a:picLocks noChangeAspect="1"/>
          </p:cNvPicPr>
          <p:nvPr/>
        </p:nvPicPr>
        <p:blipFill rotWithShape="1">
          <a:blip r:embed="rId4">
            <a:extLst>
              <a:ext uri="{28A0092B-C50C-407E-A947-70E740481C1C}">
                <a14:useLocalDpi xmlns:a14="http://schemas.microsoft.com/office/drawing/2010/main" val="0"/>
              </a:ext>
            </a:extLst>
          </a:blip>
          <a:srcRect r="44800" b="25183"/>
          <a:stretch/>
        </p:blipFill>
        <p:spPr>
          <a:xfrm>
            <a:off x="3037049" y="3864919"/>
            <a:ext cx="5705387" cy="2864871"/>
          </a:xfrm>
          <a:prstGeom prst="rect">
            <a:avLst/>
          </a:prstGeom>
        </p:spPr>
      </p:pic>
    </p:spTree>
    <p:custDataLst>
      <p:tags r:id="rId1"/>
    </p:custDataLst>
    <p:extLst>
      <p:ext uri="{BB962C8B-B14F-4D97-AF65-F5344CB8AC3E}">
        <p14:creationId xmlns:p14="http://schemas.microsoft.com/office/powerpoint/2010/main" val="246978062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5EF7A25-5A4C-4875-A479-D854667C377A}"/>
              </a:ext>
            </a:extLst>
          </p:cNvPr>
          <p:cNvSpPr txBox="1"/>
          <p:nvPr/>
        </p:nvSpPr>
        <p:spPr>
          <a:xfrm>
            <a:off x="371475" y="171450"/>
            <a:ext cx="87820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Implementation</a:t>
            </a:r>
            <a:endParaRPr kumimoji="0" lang="zh-CN" alt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8" name="文本框 17">
            <a:extLst>
              <a:ext uri="{FF2B5EF4-FFF2-40B4-BE49-F238E27FC236}">
                <a16:creationId xmlns:a16="http://schemas.microsoft.com/office/drawing/2014/main" id="{243669ED-3888-4BCA-BF7E-7DB420AE763B}"/>
              </a:ext>
            </a:extLst>
          </p:cNvPr>
          <p:cNvSpPr txBox="1"/>
          <p:nvPr/>
        </p:nvSpPr>
        <p:spPr>
          <a:xfrm>
            <a:off x="1214436" y="1332637"/>
            <a:ext cx="9529764" cy="2345770"/>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物理设备：使用来自三个不同供应商的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IED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作为终端设备：</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Schweitzer Engineering Laboratories (SEL) 751A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馈线保护继电器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Allen Bradley (AB) MicroLogix 1400 PLC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和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Schneider Electric (SE) ION7550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功率计</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电网模拟：使用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MATPOWER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模拟了六个电力系统。对于每个模拟系统，随机选择发电机和负载单元，根据基准调整每个单元的测量值。</a:t>
            </a:r>
          </a:p>
        </p:txBody>
      </p:sp>
      <p:pic>
        <p:nvPicPr>
          <p:cNvPr id="3" name="图片 2">
            <a:extLst>
              <a:ext uri="{FF2B5EF4-FFF2-40B4-BE49-F238E27FC236}">
                <a16:creationId xmlns:a16="http://schemas.microsoft.com/office/drawing/2014/main" id="{1D5DF12E-FDF8-41A7-ABF3-B01F09E15B03}"/>
              </a:ext>
            </a:extLst>
          </p:cNvPr>
          <p:cNvPicPr>
            <a:picLocks noChangeAspect="1"/>
          </p:cNvPicPr>
          <p:nvPr/>
        </p:nvPicPr>
        <p:blipFill rotWithShape="1">
          <a:blip r:embed="rId4">
            <a:extLst>
              <a:ext uri="{28A0092B-C50C-407E-A947-70E740481C1C}">
                <a14:useLocalDpi xmlns:a14="http://schemas.microsoft.com/office/drawing/2010/main" val="0"/>
              </a:ext>
            </a:extLst>
          </a:blip>
          <a:srcRect t="32112"/>
          <a:stretch/>
        </p:blipFill>
        <p:spPr>
          <a:xfrm>
            <a:off x="6172909" y="3919235"/>
            <a:ext cx="5296022" cy="2531307"/>
          </a:xfrm>
          <a:prstGeom prst="rect">
            <a:avLst/>
          </a:prstGeom>
        </p:spPr>
      </p:pic>
      <p:pic>
        <p:nvPicPr>
          <p:cNvPr id="5" name="图片 4">
            <a:extLst>
              <a:ext uri="{FF2B5EF4-FFF2-40B4-BE49-F238E27FC236}">
                <a16:creationId xmlns:a16="http://schemas.microsoft.com/office/drawing/2014/main" id="{2E204BE3-1054-45AE-8FA2-EF356E473EFE}"/>
              </a:ext>
            </a:extLst>
          </p:cNvPr>
          <p:cNvPicPr>
            <a:picLocks noChangeAspect="1"/>
          </p:cNvPicPr>
          <p:nvPr/>
        </p:nvPicPr>
        <p:blipFill rotWithShape="1">
          <a:blip r:embed="rId5">
            <a:extLst>
              <a:ext uri="{28A0092B-C50C-407E-A947-70E740481C1C}">
                <a14:useLocalDpi xmlns:a14="http://schemas.microsoft.com/office/drawing/2010/main" val="0"/>
              </a:ext>
            </a:extLst>
          </a:blip>
          <a:srcRect l="57306" b="26572"/>
          <a:stretch/>
        </p:blipFill>
        <p:spPr>
          <a:xfrm>
            <a:off x="1606248" y="3740357"/>
            <a:ext cx="4412845" cy="2811652"/>
          </a:xfrm>
          <a:prstGeom prst="rect">
            <a:avLst/>
          </a:prstGeom>
        </p:spPr>
      </p:pic>
    </p:spTree>
    <p:custDataLst>
      <p:tags r:id="rId1"/>
    </p:custDataLst>
    <p:extLst>
      <p:ext uri="{BB962C8B-B14F-4D97-AF65-F5344CB8AC3E}">
        <p14:creationId xmlns:p14="http://schemas.microsoft.com/office/powerpoint/2010/main" val="15469406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5"/>
          </p:nvPr>
        </p:nvSpPr>
        <p:spPr/>
        <p:txBody>
          <a:bodyPr>
            <a:normAutofit/>
          </a:bodyPr>
          <a:lstStyle/>
          <a:p>
            <a:pPr algn="ctr"/>
            <a:r>
              <a:rPr lang="en-US" altLang="zh-CN" sz="4445" dirty="0"/>
              <a:t>PART  05</a:t>
            </a:r>
          </a:p>
        </p:txBody>
      </p:sp>
      <p:sp>
        <p:nvSpPr>
          <p:cNvPr id="4" name="文本框 3">
            <a:extLst>
              <a:ext uri="{FF2B5EF4-FFF2-40B4-BE49-F238E27FC236}">
                <a16:creationId xmlns:a16="http://schemas.microsoft.com/office/drawing/2014/main" id="{CB937897-CF93-409F-AF0C-274A9308DF46}"/>
              </a:ext>
            </a:extLst>
          </p:cNvPr>
          <p:cNvSpPr txBox="1"/>
          <p:nvPr/>
        </p:nvSpPr>
        <p:spPr>
          <a:xfrm>
            <a:off x="5086350" y="4167187"/>
            <a:ext cx="3067050"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Evaluation</a:t>
            </a:r>
            <a:endParaRPr lang="zh-CN" altLang="en-US" sz="36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5EF7A25-5A4C-4875-A479-D854667C377A}"/>
              </a:ext>
            </a:extLst>
          </p:cNvPr>
          <p:cNvSpPr txBox="1"/>
          <p:nvPr/>
        </p:nvSpPr>
        <p:spPr>
          <a:xfrm>
            <a:off x="371475" y="171450"/>
            <a:ext cx="8782050" cy="584775"/>
          </a:xfrm>
          <a:prstGeom prst="rect">
            <a:avLst/>
          </a:prstGeom>
          <a:noFill/>
        </p:spPr>
        <p:txBody>
          <a:bodyPr wrap="square" rtlCol="0">
            <a:spAutoFit/>
          </a:bodyPr>
          <a:lstStyle/>
          <a:p>
            <a:r>
              <a:rPr lang="en-US" altLang="zh-CN" sz="3200" dirty="0">
                <a:solidFill>
                  <a:schemeClr val="bg2"/>
                </a:solidFill>
                <a:latin typeface="Times New Roman" panose="02020603050405020304" pitchFamily="18" charset="0"/>
                <a:cs typeface="Times New Roman" panose="02020603050405020304" pitchFamily="18" charset="0"/>
              </a:rPr>
              <a:t>Evaluation</a:t>
            </a:r>
            <a:endParaRPr lang="zh-CN" altLang="en-US" sz="3200" dirty="0">
              <a:solidFill>
                <a:schemeClr val="bg2"/>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535A3607-117F-4766-AFCB-369691D48A49}"/>
              </a:ext>
            </a:extLst>
          </p:cNvPr>
          <p:cNvSpPr txBox="1"/>
          <p:nvPr/>
        </p:nvSpPr>
        <p:spPr>
          <a:xfrm>
            <a:off x="6657974" y="2992133"/>
            <a:ext cx="3629025" cy="1976438"/>
          </a:xfrm>
          <a:prstGeom prst="rect">
            <a:avLst/>
          </a:prstGeom>
          <a:noFill/>
        </p:spPr>
        <p:txBody>
          <a:bodyPr wrap="square" rtlCol="0">
            <a:spAutoFit/>
          </a:bodyPr>
          <a:lstStyle/>
          <a:p>
            <a:pPr>
              <a:lnSpc>
                <a:spcPct val="150000"/>
              </a:lnSpc>
            </a:pPr>
            <a:r>
              <a:rPr lang="zh-CN" altLang="en-US" sz="2400" dirty="0"/>
              <a:t>性能评估</a:t>
            </a:r>
            <a:endParaRPr lang="en-US" altLang="zh-CN" sz="2400" dirty="0"/>
          </a:p>
          <a:p>
            <a:pPr marL="342900" indent="-342900">
              <a:lnSpc>
                <a:spcPct val="150000"/>
              </a:lnSpc>
              <a:buFont typeface="Wingdings" panose="05000000000000000000" pitchFamily="2" charset="2"/>
              <a:buChar char="p"/>
            </a:pPr>
            <a:r>
              <a:rPr lang="en-US" altLang="zh-CN" sz="2000" dirty="0"/>
              <a:t>PFV</a:t>
            </a:r>
            <a:r>
              <a:rPr lang="zh-CN" altLang="en-US" sz="2000" dirty="0"/>
              <a:t>的性能</a:t>
            </a:r>
            <a:endParaRPr lang="en-US" altLang="zh-CN" sz="2000" dirty="0"/>
          </a:p>
          <a:p>
            <a:pPr marL="342900" indent="-342900">
              <a:lnSpc>
                <a:spcPct val="150000"/>
              </a:lnSpc>
              <a:buFont typeface="Wingdings" panose="05000000000000000000" pitchFamily="2" charset="2"/>
              <a:buChar char="p"/>
            </a:pPr>
            <a:r>
              <a:rPr lang="zh-CN" altLang="en-US" sz="2000" dirty="0"/>
              <a:t>中断策略的影响</a:t>
            </a:r>
            <a:endParaRPr lang="en-US" altLang="zh-CN" sz="2000" dirty="0"/>
          </a:p>
          <a:p>
            <a:pPr marL="342900" indent="-342900">
              <a:lnSpc>
                <a:spcPct val="150000"/>
              </a:lnSpc>
              <a:buFont typeface="Wingdings" panose="05000000000000000000" pitchFamily="2" charset="2"/>
              <a:buChar char="p"/>
            </a:pPr>
            <a:r>
              <a:rPr lang="zh-CN" altLang="en-US" sz="2000" dirty="0"/>
              <a:t>攻击误导策略的性能</a:t>
            </a:r>
          </a:p>
        </p:txBody>
      </p:sp>
      <p:sp>
        <p:nvSpPr>
          <p:cNvPr id="18" name="文本框 17">
            <a:extLst>
              <a:ext uri="{FF2B5EF4-FFF2-40B4-BE49-F238E27FC236}">
                <a16:creationId xmlns:a16="http://schemas.microsoft.com/office/drawing/2014/main" id="{243669ED-3888-4BCA-BF7E-7DB420AE763B}"/>
              </a:ext>
            </a:extLst>
          </p:cNvPr>
          <p:cNvSpPr txBox="1"/>
          <p:nvPr/>
        </p:nvSpPr>
        <p:spPr>
          <a:xfrm>
            <a:off x="1214436" y="1332637"/>
            <a:ext cx="9115427" cy="580415"/>
          </a:xfrm>
          <a:prstGeom prst="rect">
            <a:avLst/>
          </a:prstGeom>
          <a:noFill/>
        </p:spPr>
        <p:txBody>
          <a:bodyPr wrap="square">
            <a:spAutoFit/>
          </a:bodyPr>
          <a:lstStyle/>
          <a:p>
            <a:pPr>
              <a:lnSpc>
                <a:spcPct val="150000"/>
              </a:lnSpc>
            </a:pPr>
            <a:r>
              <a:rPr lang="zh-CN" altLang="en-US" sz="2400" dirty="0">
                <a:effectLst/>
              </a:rPr>
              <a:t>对 </a:t>
            </a:r>
            <a:r>
              <a:rPr lang="en-US" altLang="zh-CN" sz="2400" dirty="0" err="1">
                <a:effectLst/>
              </a:rPr>
              <a:t>DefRec</a:t>
            </a:r>
            <a:r>
              <a:rPr lang="en-US" altLang="zh-CN" sz="2400" dirty="0">
                <a:effectLst/>
              </a:rPr>
              <a:t> </a:t>
            </a:r>
            <a:r>
              <a:rPr lang="zh-CN" altLang="en-US" sz="2400" dirty="0">
                <a:effectLst/>
              </a:rPr>
              <a:t>中的 </a:t>
            </a:r>
            <a:r>
              <a:rPr lang="en-US" altLang="zh-CN" sz="2400" dirty="0">
                <a:effectLst/>
              </a:rPr>
              <a:t>PFV </a:t>
            </a:r>
            <a:r>
              <a:rPr lang="zh-CN" altLang="en-US" sz="2400" dirty="0">
                <a:effectLst/>
              </a:rPr>
              <a:t>和安全策略进行安全和性能评估</a:t>
            </a:r>
            <a:r>
              <a:rPr lang="zh-CN" altLang="en-US" sz="2400" dirty="0"/>
              <a:t> </a:t>
            </a:r>
          </a:p>
        </p:txBody>
      </p:sp>
      <p:sp>
        <p:nvSpPr>
          <p:cNvPr id="19" name="文本框 18">
            <a:extLst>
              <a:ext uri="{FF2B5EF4-FFF2-40B4-BE49-F238E27FC236}">
                <a16:creationId xmlns:a16="http://schemas.microsoft.com/office/drawing/2014/main" id="{1C181634-04E2-47AF-BEE9-BC023AC5AA5F}"/>
              </a:ext>
            </a:extLst>
          </p:cNvPr>
          <p:cNvSpPr txBox="1"/>
          <p:nvPr/>
        </p:nvSpPr>
        <p:spPr>
          <a:xfrm>
            <a:off x="1657349" y="2992133"/>
            <a:ext cx="3629025" cy="1976438"/>
          </a:xfrm>
          <a:prstGeom prst="rect">
            <a:avLst/>
          </a:prstGeom>
          <a:noFill/>
        </p:spPr>
        <p:txBody>
          <a:bodyPr wrap="square" rtlCol="0">
            <a:spAutoFit/>
          </a:bodyPr>
          <a:lstStyle/>
          <a:p>
            <a:pPr>
              <a:lnSpc>
                <a:spcPct val="150000"/>
              </a:lnSpc>
            </a:pPr>
            <a:r>
              <a:rPr lang="zh-CN" altLang="en-US" sz="2400" dirty="0"/>
              <a:t>安全评估</a:t>
            </a:r>
            <a:endParaRPr lang="en-US" altLang="zh-CN" sz="2400" dirty="0"/>
          </a:p>
          <a:p>
            <a:pPr marL="342900" indent="-342900">
              <a:lnSpc>
                <a:spcPct val="150000"/>
              </a:lnSpc>
              <a:buFont typeface="Wingdings" panose="05000000000000000000" pitchFamily="2" charset="2"/>
              <a:buChar char="p"/>
            </a:pPr>
            <a:r>
              <a:rPr lang="en-US" altLang="zh-CN" sz="2000" dirty="0"/>
              <a:t>PFV</a:t>
            </a:r>
            <a:r>
              <a:rPr lang="zh-CN" altLang="en-US" sz="2000" dirty="0">
                <a:effectLst/>
              </a:rPr>
              <a:t>虚拟化的有效性</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t>中断策略的有效性</a:t>
            </a:r>
            <a:endParaRPr lang="en-US" altLang="zh-CN" sz="2000" dirty="0"/>
          </a:p>
          <a:p>
            <a:pPr marL="342900" indent="-342900">
              <a:lnSpc>
                <a:spcPct val="150000"/>
              </a:lnSpc>
              <a:buFont typeface="Wingdings" panose="05000000000000000000" pitchFamily="2" charset="2"/>
              <a:buChar char="p"/>
            </a:pPr>
            <a:r>
              <a:rPr lang="zh-CN" altLang="en-US" sz="2000" dirty="0"/>
              <a:t>攻击误导策略的有效性</a:t>
            </a:r>
          </a:p>
        </p:txBody>
      </p:sp>
    </p:spTree>
    <p:custDataLst>
      <p:tags r:id="rId1"/>
    </p:custData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r>
              <a:rPr lang="en-US" altLang="zh-CN" sz="3600" dirty="0">
                <a:solidFill>
                  <a:schemeClr val="bg2"/>
                </a:solidFill>
                <a:latin typeface="Times New Roman" panose="02020603050405020304" pitchFamily="18" charset="0"/>
                <a:cs typeface="Times New Roman" panose="02020603050405020304" pitchFamily="18" charset="0"/>
              </a:rPr>
              <a:t>Evaluation</a:t>
            </a:r>
            <a:endParaRPr lang="zh-CN" altLang="en-US" sz="3600" dirty="0">
              <a:solidFill>
                <a:schemeClr val="bg2"/>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FB250521-FEB1-446B-8B9E-8FED2953DDCF}"/>
              </a:ext>
            </a:extLst>
          </p:cNvPr>
          <p:cNvSpPr txBox="1"/>
          <p:nvPr/>
        </p:nvSpPr>
        <p:spPr>
          <a:xfrm>
            <a:off x="1152525" y="2252195"/>
            <a:ext cx="10339387" cy="1688411"/>
          </a:xfrm>
          <a:prstGeom prst="rect">
            <a:avLst/>
          </a:prstGeom>
          <a:noFill/>
        </p:spPr>
        <p:txBody>
          <a:bodyPr wrap="square" rtlCol="0">
            <a:spAutoFit/>
          </a:bodyPr>
          <a:lstStyle/>
          <a:p>
            <a:pPr marL="400050" indent="-400050">
              <a:lnSpc>
                <a:spcPct val="150000"/>
              </a:lnSpc>
              <a:buAutoNum type="romanLcParenBoth"/>
            </a:pPr>
            <a:r>
              <a:rPr lang="en-US" altLang="zh-CN" sz="2400" dirty="0">
                <a:effectLst/>
              </a:rPr>
              <a:t>PFV </a:t>
            </a:r>
            <a:r>
              <a:rPr lang="zh-CN" altLang="en-US" sz="2400" dirty="0">
                <a:effectLst/>
              </a:rPr>
              <a:t>对真实设备网络流的虚拟化</a:t>
            </a:r>
            <a:endParaRPr lang="en-US" altLang="zh-CN" sz="2400" dirty="0">
              <a:effectLst/>
            </a:endParaRPr>
          </a:p>
          <a:p>
            <a:pPr marL="400050" indent="-400050">
              <a:lnSpc>
                <a:spcPct val="150000"/>
              </a:lnSpc>
              <a:buAutoNum type="romanLcParenBoth"/>
            </a:pPr>
            <a:r>
              <a:rPr lang="zh-CN" altLang="en-US" sz="2400" dirty="0">
                <a:effectLst/>
              </a:rPr>
              <a:t>中断策略，延迟</a:t>
            </a:r>
            <a:r>
              <a:rPr lang="en-US" altLang="zh-CN" sz="2400" dirty="0"/>
              <a:t>passive attacks</a:t>
            </a:r>
            <a:r>
              <a:rPr lang="zh-CN" altLang="en-US" sz="2400" dirty="0">
                <a:effectLst/>
              </a:rPr>
              <a:t>和隔离</a:t>
            </a:r>
            <a:r>
              <a:rPr lang="en-US" altLang="zh-CN" sz="2400" dirty="0"/>
              <a:t>proactive attacks</a:t>
            </a:r>
            <a:r>
              <a:rPr lang="zh-CN" altLang="en-US" sz="2400" dirty="0">
                <a:effectLst/>
              </a:rPr>
              <a:t>（</a:t>
            </a:r>
            <a:r>
              <a:rPr lang="en-US" altLang="zh-CN" sz="2400" dirty="0">
                <a:effectLst/>
              </a:rPr>
              <a:t>RO1 </a:t>
            </a:r>
            <a:r>
              <a:rPr lang="zh-CN" altLang="en-US" sz="2400" dirty="0">
                <a:effectLst/>
              </a:rPr>
              <a:t>和 </a:t>
            </a:r>
            <a:r>
              <a:rPr lang="en-US" altLang="zh-CN" sz="2400" dirty="0">
                <a:effectLst/>
              </a:rPr>
              <a:t>RO2</a:t>
            </a:r>
            <a:r>
              <a:rPr lang="zh-CN" altLang="en-US" sz="2400" dirty="0">
                <a:effectLst/>
              </a:rPr>
              <a:t>） </a:t>
            </a:r>
            <a:endParaRPr lang="en-US" altLang="zh-CN" sz="2400" dirty="0">
              <a:effectLst/>
            </a:endParaRPr>
          </a:p>
          <a:p>
            <a:pPr marL="400050" indent="-400050">
              <a:lnSpc>
                <a:spcPct val="150000"/>
              </a:lnSpc>
              <a:buAutoNum type="romanLcParenBoth"/>
            </a:pPr>
            <a:r>
              <a:rPr lang="zh-CN" altLang="en-US" sz="2400" dirty="0"/>
              <a:t>攻击误导策略，导致对手设计无效攻击 </a:t>
            </a:r>
            <a:r>
              <a:rPr lang="en-US" altLang="zh-CN" sz="2400" dirty="0"/>
              <a:t>(RO3)</a:t>
            </a:r>
            <a:r>
              <a:rPr lang="zh-CN" altLang="en-US" sz="2400" dirty="0"/>
              <a:t>。 </a:t>
            </a:r>
          </a:p>
        </p:txBody>
      </p:sp>
      <p:sp>
        <p:nvSpPr>
          <p:cNvPr id="11" name="文本框 10">
            <a:extLst>
              <a:ext uri="{FF2B5EF4-FFF2-40B4-BE49-F238E27FC236}">
                <a16:creationId xmlns:a16="http://schemas.microsoft.com/office/drawing/2014/main" id="{37D31872-48FE-4AD0-B34E-A84D08F1913B}"/>
              </a:ext>
            </a:extLst>
          </p:cNvPr>
          <p:cNvSpPr txBox="1"/>
          <p:nvPr/>
        </p:nvSpPr>
        <p:spPr>
          <a:xfrm>
            <a:off x="895350" y="1566863"/>
            <a:ext cx="6457950" cy="738664"/>
          </a:xfrm>
          <a:prstGeom prst="rect">
            <a:avLst/>
          </a:prstGeom>
          <a:noFill/>
        </p:spPr>
        <p:txBody>
          <a:bodyPr wrap="square" rtlCol="0">
            <a:spAutoFit/>
          </a:bodyPr>
          <a:lstStyle/>
          <a:p>
            <a:r>
              <a:rPr lang="zh-CN" altLang="en-US" sz="2400" dirty="0">
                <a:effectLst/>
              </a:rPr>
              <a:t>安全评估侧重于以下方面的有效性：</a:t>
            </a:r>
            <a:endParaRPr lang="en-US" altLang="zh-CN" sz="2400" dirty="0">
              <a:effectLst/>
            </a:endParaRPr>
          </a:p>
          <a:p>
            <a:endParaRPr lang="zh-CN" altLang="en-US" dirty="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Evaluation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0" name="文本框 9">
            <a:extLst>
              <a:ext uri="{FF2B5EF4-FFF2-40B4-BE49-F238E27FC236}">
                <a16:creationId xmlns:a16="http://schemas.microsoft.com/office/drawing/2014/main" id="{FB250521-FEB1-446B-8B9E-8FED2953DDCF}"/>
              </a:ext>
            </a:extLst>
          </p:cNvPr>
          <p:cNvSpPr txBox="1"/>
          <p:nvPr/>
        </p:nvSpPr>
        <p:spPr>
          <a:xfrm>
            <a:off x="519112" y="1204989"/>
            <a:ext cx="10339387" cy="1053109"/>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PFV </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对真实设备网络流的虚拟化</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a:lnSpc>
                <a:spcPct val="150000"/>
              </a:lnSpc>
            </a:pPr>
            <a:r>
              <a:rPr lang="zh-CN" altLang="en-US" sz="2000" dirty="0">
                <a:solidFill>
                  <a:srgbClr val="000000"/>
                </a:solidFill>
                <a:latin typeface="Arial"/>
                <a:ea typeface="微软雅黑"/>
              </a:rPr>
              <a:t>评估 </a:t>
            </a:r>
            <a:r>
              <a:rPr lang="en-US" altLang="zh-CN" sz="2000" dirty="0">
                <a:solidFill>
                  <a:srgbClr val="000000"/>
                </a:solidFill>
                <a:latin typeface="Arial"/>
                <a:ea typeface="微软雅黑"/>
              </a:rPr>
              <a:t>PFV </a:t>
            </a:r>
            <a:r>
              <a:rPr lang="zh-CN" altLang="en-US" sz="2000" dirty="0">
                <a:solidFill>
                  <a:srgbClr val="000000"/>
                </a:solidFill>
                <a:latin typeface="Arial"/>
                <a:ea typeface="微软雅黑"/>
              </a:rPr>
              <a:t>在实际实现网络堆栈、系统不变量和真实设备的物理状态变化方面的有效性 </a:t>
            </a:r>
            <a:endParaRPr lang="en-US" altLang="zh-CN" sz="2000" dirty="0">
              <a:solidFill>
                <a:srgbClr val="000000"/>
              </a:solidFill>
              <a:latin typeface="Arial"/>
              <a:ea typeface="微软雅黑"/>
            </a:endParaRPr>
          </a:p>
        </p:txBody>
      </p:sp>
      <p:sp>
        <p:nvSpPr>
          <p:cNvPr id="5" name="文本框 4">
            <a:extLst>
              <a:ext uri="{FF2B5EF4-FFF2-40B4-BE49-F238E27FC236}">
                <a16:creationId xmlns:a16="http://schemas.microsoft.com/office/drawing/2014/main" id="{0DD6A859-1D33-40DB-82CB-3EACBE5E35BB}"/>
              </a:ext>
            </a:extLst>
          </p:cNvPr>
          <p:cNvSpPr txBox="1"/>
          <p:nvPr/>
        </p:nvSpPr>
        <p:spPr>
          <a:xfrm>
            <a:off x="557136" y="2556468"/>
            <a:ext cx="10501313" cy="960776"/>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000" dirty="0">
                <a:effectLst/>
              </a:rPr>
              <a:t>网络堆栈实施的评估</a:t>
            </a:r>
            <a:endParaRPr lang="en-US" altLang="zh-CN" sz="2000" dirty="0">
              <a:effectLst/>
            </a:endParaRPr>
          </a:p>
          <a:p>
            <a:pPr>
              <a:lnSpc>
                <a:spcPct val="150000"/>
              </a:lnSpc>
            </a:pPr>
            <a:r>
              <a:rPr lang="zh-CN" altLang="en-US" sz="2000" dirty="0">
                <a:effectLst/>
              </a:rPr>
              <a:t>     使用来自实验的三个输出来验证这个实现</a:t>
            </a:r>
            <a:r>
              <a:rPr lang="zh-CN" altLang="en-US" sz="2000" dirty="0"/>
              <a:t> 。 </a:t>
            </a:r>
          </a:p>
        </p:txBody>
      </p:sp>
      <p:sp>
        <p:nvSpPr>
          <p:cNvPr id="3" name="文本框 2">
            <a:extLst>
              <a:ext uri="{FF2B5EF4-FFF2-40B4-BE49-F238E27FC236}">
                <a16:creationId xmlns:a16="http://schemas.microsoft.com/office/drawing/2014/main" id="{A9029005-2302-4A80-9DB0-FE1AFA44505A}"/>
              </a:ext>
            </a:extLst>
          </p:cNvPr>
          <p:cNvSpPr txBox="1"/>
          <p:nvPr/>
        </p:nvSpPr>
        <p:spPr>
          <a:xfrm>
            <a:off x="1035842" y="3579360"/>
            <a:ext cx="9305925" cy="1884106"/>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000" dirty="0">
                <a:effectLst/>
              </a:rPr>
              <a:t> 首先，由真实设备和虚拟节点的响应触发的 </a:t>
            </a:r>
            <a:r>
              <a:rPr lang="en-US" altLang="zh-CN" sz="2000" dirty="0">
                <a:effectLst/>
              </a:rPr>
              <a:t>DNP3 </a:t>
            </a:r>
            <a:r>
              <a:rPr lang="zh-CN" altLang="en-US" sz="2000" dirty="0">
                <a:effectLst/>
              </a:rPr>
              <a:t>主机中的输出始终是一致的。</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effectLst/>
              </a:rPr>
              <a:t> 其次，网络数据包在常见的网络分析工具中没有显示错误，例如 </a:t>
            </a:r>
            <a:r>
              <a:rPr lang="en-US" altLang="zh-CN" sz="2000" dirty="0">
                <a:effectLst/>
              </a:rPr>
              <a:t>Wireshark </a:t>
            </a:r>
            <a:r>
              <a:rPr lang="zh-CN" altLang="en-US" sz="2000" dirty="0">
                <a:effectLst/>
              </a:rPr>
              <a:t>和 </a:t>
            </a:r>
            <a:r>
              <a:rPr lang="en-US" altLang="zh-CN" sz="2000" dirty="0" err="1">
                <a:effectLst/>
              </a:rPr>
              <a:t>Zeek</a:t>
            </a:r>
            <a:r>
              <a:rPr lang="en-US" altLang="zh-CN" sz="2000" dirty="0">
                <a:effectLst/>
              </a:rPr>
              <a:t> </a:t>
            </a:r>
            <a:r>
              <a:rPr lang="zh-CN" altLang="en-US" sz="2000" dirty="0">
                <a:effectLst/>
              </a:rPr>
              <a:t>运行时网络分析器 。</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effectLst/>
              </a:rPr>
              <a:t> 最后，</a:t>
            </a:r>
            <a:r>
              <a:rPr lang="en-US" altLang="zh-CN" sz="2000" dirty="0">
                <a:effectLst/>
              </a:rPr>
              <a:t>SDN </a:t>
            </a:r>
            <a:r>
              <a:rPr lang="zh-CN" altLang="en-US" sz="2000" dirty="0">
                <a:effectLst/>
              </a:rPr>
              <a:t>控制器记录所有虚拟节点的底层网络信息</a:t>
            </a:r>
            <a:endParaRPr lang="zh-CN" altLang="en-US" sz="2000" dirty="0"/>
          </a:p>
        </p:txBody>
      </p:sp>
    </p:spTree>
    <p:custDataLst>
      <p:tags r:id="rId1"/>
    </p:custDataLst>
    <p:extLst>
      <p:ext uri="{BB962C8B-B14F-4D97-AF65-F5344CB8AC3E}">
        <p14:creationId xmlns:p14="http://schemas.microsoft.com/office/powerpoint/2010/main" val="4028407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Evaluation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0" name="文本框 9">
            <a:extLst>
              <a:ext uri="{FF2B5EF4-FFF2-40B4-BE49-F238E27FC236}">
                <a16:creationId xmlns:a16="http://schemas.microsoft.com/office/drawing/2014/main" id="{FB250521-FEB1-446B-8B9E-8FED2953DDCF}"/>
              </a:ext>
            </a:extLst>
          </p:cNvPr>
          <p:cNvSpPr txBox="1"/>
          <p:nvPr/>
        </p:nvSpPr>
        <p:spPr>
          <a:xfrm>
            <a:off x="519112" y="895350"/>
            <a:ext cx="10339387" cy="1053109"/>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PFV </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对真实设备网络流的虚拟化</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评估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PFV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在实际实现网络堆栈、系统不变量和真实设备的物理状态变化方面的有效性 </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0DD6A859-1D33-40DB-82CB-3EACBE5E35BB}"/>
              </a:ext>
            </a:extLst>
          </p:cNvPr>
          <p:cNvSpPr txBox="1"/>
          <p:nvPr/>
        </p:nvSpPr>
        <p:spPr>
          <a:xfrm>
            <a:off x="561974" y="2067820"/>
            <a:ext cx="10501313" cy="960776"/>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系统不变量的评估</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dirty="0">
                <a:effectLst/>
              </a:rPr>
              <a:t>     在真实物理设备和虚拟节点上应用了为 </a:t>
            </a:r>
            <a:r>
              <a:rPr lang="en-US" altLang="zh-CN" sz="2000" dirty="0">
                <a:effectLst/>
              </a:rPr>
              <a:t>ICS </a:t>
            </a:r>
            <a:r>
              <a:rPr lang="zh-CN" altLang="en-US" sz="2000" dirty="0">
                <a:effectLst/>
              </a:rPr>
              <a:t>提出的指纹识别方法</a:t>
            </a:r>
            <a:r>
              <a:rPr lang="zh-CN" altLang="en-US" sz="2000" dirty="0"/>
              <a:t>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 </a:t>
            </a:r>
          </a:p>
        </p:txBody>
      </p:sp>
      <p:pic>
        <p:nvPicPr>
          <p:cNvPr id="4" name="图片 3">
            <a:extLst>
              <a:ext uri="{FF2B5EF4-FFF2-40B4-BE49-F238E27FC236}">
                <a16:creationId xmlns:a16="http://schemas.microsoft.com/office/drawing/2014/main" id="{B6BC8F93-2BED-41C4-A92E-6FC0CBA8A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6232" y="3464171"/>
            <a:ext cx="7746823" cy="2560391"/>
          </a:xfrm>
          <a:prstGeom prst="rect">
            <a:avLst/>
          </a:prstGeom>
        </p:spPr>
      </p:pic>
      <p:pic>
        <p:nvPicPr>
          <p:cNvPr id="8" name="图片 7">
            <a:extLst>
              <a:ext uri="{FF2B5EF4-FFF2-40B4-BE49-F238E27FC236}">
                <a16:creationId xmlns:a16="http://schemas.microsoft.com/office/drawing/2014/main" id="{01BFCF3E-9AC2-491E-9590-281E89F8A1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907" y="3105990"/>
            <a:ext cx="9240812" cy="3455663"/>
          </a:xfrm>
          <a:prstGeom prst="rect">
            <a:avLst/>
          </a:prstGeom>
        </p:spPr>
      </p:pic>
    </p:spTree>
    <p:custDataLst>
      <p:tags r:id="rId1"/>
    </p:custDataLst>
    <p:extLst>
      <p:ext uri="{BB962C8B-B14F-4D97-AF65-F5344CB8AC3E}">
        <p14:creationId xmlns:p14="http://schemas.microsoft.com/office/powerpoint/2010/main" val="414584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Evaluation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0" name="文本框 9">
            <a:extLst>
              <a:ext uri="{FF2B5EF4-FFF2-40B4-BE49-F238E27FC236}">
                <a16:creationId xmlns:a16="http://schemas.microsoft.com/office/drawing/2014/main" id="{FB250521-FEB1-446B-8B9E-8FED2953DDCF}"/>
              </a:ext>
            </a:extLst>
          </p:cNvPr>
          <p:cNvSpPr txBox="1"/>
          <p:nvPr/>
        </p:nvSpPr>
        <p:spPr>
          <a:xfrm>
            <a:off x="519112" y="895350"/>
            <a:ext cx="10339387" cy="1053109"/>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PFV </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对真实设备网络流的虚拟化</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评估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PFV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在实际实现网络堆栈、系统不变量和真实设备的物理状态变化方面的有效性 </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0DD6A859-1D33-40DB-82CB-3EACBE5E35BB}"/>
              </a:ext>
            </a:extLst>
          </p:cNvPr>
          <p:cNvSpPr txBox="1"/>
          <p:nvPr/>
        </p:nvSpPr>
        <p:spPr>
          <a:xfrm>
            <a:off x="519111" y="2067820"/>
            <a:ext cx="10748964" cy="960776"/>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物理状态变化的评估</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dirty="0">
                <a:effectLst/>
              </a:rPr>
              <a:t>     电网使用不同位置的电压来表示物理状态。这些值的变化是电网健康状况的关键指标</a:t>
            </a:r>
            <a:r>
              <a:rPr lang="zh-CN" altLang="en-US" sz="2000" dirty="0"/>
              <a:t>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 </a:t>
            </a:r>
          </a:p>
        </p:txBody>
      </p:sp>
      <p:pic>
        <p:nvPicPr>
          <p:cNvPr id="3" name="图片 2">
            <a:extLst>
              <a:ext uri="{FF2B5EF4-FFF2-40B4-BE49-F238E27FC236}">
                <a16:creationId xmlns:a16="http://schemas.microsoft.com/office/drawing/2014/main" id="{75636A2D-CEDF-4A00-A953-FF278D318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9910" y="3028596"/>
            <a:ext cx="5232499" cy="3500792"/>
          </a:xfrm>
          <a:prstGeom prst="rect">
            <a:avLst/>
          </a:prstGeom>
        </p:spPr>
      </p:pic>
    </p:spTree>
    <p:custDataLst>
      <p:tags r:id="rId1"/>
    </p:custDataLst>
    <p:extLst>
      <p:ext uri="{BB962C8B-B14F-4D97-AF65-F5344CB8AC3E}">
        <p14:creationId xmlns:p14="http://schemas.microsoft.com/office/powerpoint/2010/main" val="1351830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Evaluation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0" name="文本框 9">
            <a:extLst>
              <a:ext uri="{FF2B5EF4-FFF2-40B4-BE49-F238E27FC236}">
                <a16:creationId xmlns:a16="http://schemas.microsoft.com/office/drawing/2014/main" id="{FB250521-FEB1-446B-8B9E-8FED2953DDCF}"/>
              </a:ext>
            </a:extLst>
          </p:cNvPr>
          <p:cNvSpPr txBox="1"/>
          <p:nvPr/>
        </p:nvSpPr>
        <p:spPr>
          <a:xfrm>
            <a:off x="438150" y="990600"/>
            <a:ext cx="10629900" cy="1134413"/>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lang="zh-CN" altLang="en-US" sz="2400" dirty="0">
                <a:solidFill>
                  <a:srgbClr val="000000"/>
                </a:solidFill>
                <a:latin typeface="Arial"/>
                <a:ea typeface="微软雅黑"/>
              </a:rPr>
              <a:t>中断策略的有效性：</a:t>
            </a:r>
            <a:r>
              <a:rPr lang="en-US" altLang="zh-CN" sz="2400" dirty="0" err="1">
                <a:effectLst/>
              </a:rPr>
              <a:t>DefRec</a:t>
            </a:r>
            <a:r>
              <a:rPr lang="en-US" altLang="zh-CN" sz="2400" dirty="0">
                <a:effectLst/>
              </a:rPr>
              <a:t> </a:t>
            </a:r>
            <a:r>
              <a:rPr lang="zh-CN" altLang="en-US" sz="2400" dirty="0">
                <a:effectLst/>
              </a:rPr>
              <a:t>中包含的中断策略是为了实现 </a:t>
            </a:r>
            <a:r>
              <a:rPr lang="en-US" altLang="zh-CN" sz="2400" dirty="0">
                <a:effectLst/>
              </a:rPr>
              <a:t>RO1 </a:t>
            </a:r>
            <a:r>
              <a:rPr lang="zh-CN" altLang="en-US" sz="2400" dirty="0">
                <a:effectLst/>
              </a:rPr>
              <a:t>和 </a:t>
            </a:r>
            <a:r>
              <a:rPr lang="en-US" altLang="zh-CN" sz="2400" dirty="0">
                <a:effectLst/>
              </a:rPr>
              <a:t>RO2</a:t>
            </a:r>
            <a:r>
              <a:rPr lang="zh-CN" altLang="en-US" sz="2400" dirty="0">
                <a:effectLst/>
              </a:rPr>
              <a:t>，即显著延迟</a:t>
            </a:r>
            <a:r>
              <a:rPr lang="en-US" altLang="zh-CN" sz="2400" dirty="0"/>
              <a:t>passive and proactive attacks</a:t>
            </a:r>
            <a:r>
              <a:rPr lang="zh-CN" altLang="en-US" sz="2400" dirty="0">
                <a:effectLst/>
              </a:rPr>
              <a:t>。</a:t>
            </a:r>
            <a:r>
              <a:rPr lang="zh-CN" altLang="en-US" sz="2400" dirty="0"/>
              <a:t> </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 name="文本框 1">
            <a:extLst>
              <a:ext uri="{FF2B5EF4-FFF2-40B4-BE49-F238E27FC236}">
                <a16:creationId xmlns:a16="http://schemas.microsoft.com/office/drawing/2014/main" id="{A3FE9A79-58D4-4045-89F8-33B39084D5CF}"/>
              </a:ext>
            </a:extLst>
          </p:cNvPr>
          <p:cNvSpPr txBox="1"/>
          <p:nvPr/>
        </p:nvSpPr>
        <p:spPr>
          <a:xfrm>
            <a:off x="747713" y="2125013"/>
            <a:ext cx="5681663" cy="461665"/>
          </a:xfrm>
          <a:prstGeom prst="rect">
            <a:avLst/>
          </a:prstGeom>
          <a:noFill/>
        </p:spPr>
        <p:txBody>
          <a:bodyPr wrap="square" rtlCol="0">
            <a:spAutoFit/>
          </a:bodyPr>
          <a:lstStyle/>
          <a:p>
            <a:r>
              <a:rPr lang="en-US" altLang="zh-CN" sz="2400" dirty="0"/>
              <a:t>RO1</a:t>
            </a:r>
            <a:r>
              <a:rPr lang="zh-CN" altLang="en-US" sz="2400" dirty="0"/>
              <a:t>的有效性</a:t>
            </a:r>
          </a:p>
        </p:txBody>
      </p:sp>
      <p:sp>
        <p:nvSpPr>
          <p:cNvPr id="3" name="文本框 2">
            <a:extLst>
              <a:ext uri="{FF2B5EF4-FFF2-40B4-BE49-F238E27FC236}">
                <a16:creationId xmlns:a16="http://schemas.microsoft.com/office/drawing/2014/main" id="{08C76C5F-67C5-4B84-B35D-142D3ED09917}"/>
              </a:ext>
            </a:extLst>
          </p:cNvPr>
          <p:cNvSpPr txBox="1"/>
          <p:nvPr/>
        </p:nvSpPr>
        <p:spPr>
          <a:xfrm>
            <a:off x="895350" y="2586678"/>
            <a:ext cx="8420100" cy="1292662"/>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dirty="0">
                <a:effectLst/>
              </a:rPr>
              <a:t>通过随机发送到真实设备和可访问的虚拟节点的网络请求来实现 </a:t>
            </a:r>
            <a:r>
              <a:rPr lang="en-US" altLang="zh-CN" sz="2000" dirty="0">
                <a:effectLst/>
              </a:rPr>
              <a:t>RO1</a:t>
            </a:r>
            <a:r>
              <a:rPr lang="zh-CN" altLang="en-US" sz="2000" dirty="0"/>
              <a:t> </a:t>
            </a:r>
            <a:endParaRPr lang="en-US" altLang="zh-CN" sz="2000" dirty="0"/>
          </a:p>
          <a:p>
            <a:pPr marL="342900" indent="-342900">
              <a:lnSpc>
                <a:spcPct val="150000"/>
              </a:lnSpc>
              <a:buFont typeface="Wingdings" panose="05000000000000000000" pitchFamily="2" charset="2"/>
              <a:buChar char="l"/>
            </a:pPr>
            <a:r>
              <a:rPr lang="zh-CN" altLang="en-US" sz="2000" dirty="0">
                <a:effectLst/>
              </a:rPr>
              <a:t>根据可访问的虚拟节点的数量来估计攻击者获得真实设备身份的时间</a:t>
            </a:r>
            <a:r>
              <a:rPr lang="zh-CN" altLang="en-US" sz="2000" dirty="0"/>
              <a:t> </a:t>
            </a:r>
            <a:endParaRPr lang="en-US" altLang="zh-CN" sz="2000" dirty="0"/>
          </a:p>
          <a:p>
            <a:endParaRPr lang="zh-CN" altLang="en-US" dirty="0"/>
          </a:p>
        </p:txBody>
      </p:sp>
      <p:pic>
        <p:nvPicPr>
          <p:cNvPr id="5" name="图片 4">
            <a:extLst>
              <a:ext uri="{FF2B5EF4-FFF2-40B4-BE49-F238E27FC236}">
                <a16:creationId xmlns:a16="http://schemas.microsoft.com/office/drawing/2014/main" id="{0CAF556B-7092-4C2C-86BA-3EDE6F2E4925}"/>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972948" y="3606791"/>
            <a:ext cx="3556740" cy="2915452"/>
          </a:xfrm>
          <a:prstGeom prst="rect">
            <a:avLst/>
          </a:prstGeom>
        </p:spPr>
      </p:pic>
      <p:sp>
        <p:nvSpPr>
          <p:cNvPr id="6" name="文本框 5">
            <a:extLst>
              <a:ext uri="{FF2B5EF4-FFF2-40B4-BE49-F238E27FC236}">
                <a16:creationId xmlns:a16="http://schemas.microsoft.com/office/drawing/2014/main" id="{FBCA9B60-BF43-46E4-92E1-A58C1D40E406}"/>
              </a:ext>
            </a:extLst>
          </p:cNvPr>
          <p:cNvSpPr txBox="1"/>
          <p:nvPr/>
        </p:nvSpPr>
        <p:spPr>
          <a:xfrm>
            <a:off x="5753100" y="3660799"/>
            <a:ext cx="5819776" cy="2807435"/>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000" dirty="0">
                <a:effectLst/>
              </a:rPr>
              <a:t>对于每个电网，提供了可访问虚拟节点与真实设备的比率（</a:t>
            </a:r>
            <a:r>
              <a:rPr lang="en-US" altLang="zh-CN" sz="2000" dirty="0">
                <a:effectLst/>
              </a:rPr>
              <a:t>y</a:t>
            </a:r>
            <a:r>
              <a:rPr lang="zh-CN" altLang="en-US" sz="2000" dirty="0">
                <a:effectLst/>
              </a:rPr>
              <a:t>轴）</a:t>
            </a:r>
            <a:endParaRPr lang="en-US" altLang="zh-CN" sz="2000" dirty="0">
              <a:effectLst/>
            </a:endParaRPr>
          </a:p>
          <a:p>
            <a:pPr marL="342900" indent="-342900">
              <a:lnSpc>
                <a:spcPct val="150000"/>
              </a:lnSpc>
              <a:buFont typeface="Wingdings" panose="05000000000000000000" pitchFamily="2" charset="2"/>
              <a:buChar char="ü"/>
            </a:pPr>
            <a:r>
              <a:rPr lang="zh-CN" altLang="en-US" sz="2000" dirty="0">
                <a:effectLst/>
              </a:rPr>
              <a:t>对于一个 </a:t>
            </a:r>
            <a:r>
              <a:rPr lang="en-US" altLang="zh-CN" sz="2000" dirty="0">
                <a:effectLst/>
              </a:rPr>
              <a:t>24 </a:t>
            </a:r>
            <a:r>
              <a:rPr lang="zh-CN" altLang="en-US" sz="2000" dirty="0">
                <a:effectLst/>
              </a:rPr>
              <a:t>总线的小型电网，也可以通过添加数量相当于真实设备数量 </a:t>
            </a:r>
            <a:r>
              <a:rPr lang="en-US" altLang="zh-CN" sz="2000" dirty="0">
                <a:effectLst/>
              </a:rPr>
              <a:t>15% </a:t>
            </a:r>
            <a:r>
              <a:rPr lang="zh-CN" altLang="en-US" sz="2000" dirty="0">
                <a:effectLst/>
              </a:rPr>
              <a:t>的可访问虚拟节点来延迟 </a:t>
            </a:r>
            <a:r>
              <a:rPr lang="en-US" altLang="zh-CN" sz="2000" dirty="0">
                <a:effectLst/>
              </a:rPr>
              <a:t>100 </a:t>
            </a:r>
            <a:r>
              <a:rPr lang="zh-CN" altLang="en-US" sz="2000" dirty="0">
                <a:effectLst/>
              </a:rPr>
              <a:t>年的被动攻击。</a:t>
            </a:r>
            <a:endParaRPr lang="en-US" altLang="zh-CN" sz="2000" dirty="0">
              <a:effectLst/>
            </a:endParaRPr>
          </a:p>
          <a:p>
            <a:pPr marL="342900" indent="-342900">
              <a:lnSpc>
                <a:spcPct val="150000"/>
              </a:lnSpc>
              <a:buFont typeface="Wingdings" panose="05000000000000000000" pitchFamily="2" charset="2"/>
              <a:buChar char="ü"/>
            </a:pPr>
            <a:r>
              <a:rPr lang="zh-CN" altLang="en-US" sz="2000" dirty="0">
                <a:effectLst/>
              </a:rPr>
              <a:t>随着电网规模的增加，该比率呈指数下降</a:t>
            </a:r>
            <a:r>
              <a:rPr lang="zh-CN" altLang="en-US" sz="2000" dirty="0"/>
              <a:t>  </a:t>
            </a:r>
          </a:p>
        </p:txBody>
      </p:sp>
    </p:spTree>
    <p:custDataLst>
      <p:tags r:id="rId1"/>
    </p:custDataLst>
    <p:extLst>
      <p:ext uri="{BB962C8B-B14F-4D97-AF65-F5344CB8AC3E}">
        <p14:creationId xmlns:p14="http://schemas.microsoft.com/office/powerpoint/2010/main" val="1953060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892E631-8453-481E-BF60-7F6C31B3BA5D}"/>
              </a:ext>
            </a:extLst>
          </p:cNvPr>
          <p:cNvSpPr txBox="1"/>
          <p:nvPr/>
        </p:nvSpPr>
        <p:spPr>
          <a:xfrm>
            <a:off x="428625" y="290513"/>
            <a:ext cx="4567238" cy="1134413"/>
          </a:xfrm>
          <a:prstGeom prst="rect">
            <a:avLst/>
          </a:prstGeom>
          <a:noFill/>
        </p:spPr>
        <p:txBody>
          <a:bodyPr wrap="square" rtlCol="0">
            <a:spAutoFit/>
          </a:bodyPr>
          <a:lstStyle/>
          <a:p>
            <a:pPr>
              <a:lnSpc>
                <a:spcPct val="150000"/>
              </a:lnSpc>
            </a:pPr>
            <a:r>
              <a:rPr lang="zh-CN" altLang="en-US" sz="2400" dirty="0"/>
              <a:t>二作：</a:t>
            </a:r>
            <a:r>
              <a:rPr lang="en-US" altLang="zh-CN" sz="2400" dirty="0" err="1"/>
              <a:t>Jianing</a:t>
            </a:r>
            <a:r>
              <a:rPr lang="en-US" altLang="zh-CN" sz="2400" dirty="0"/>
              <a:t> Zhuang</a:t>
            </a:r>
          </a:p>
          <a:p>
            <a:pPr>
              <a:lnSpc>
                <a:spcPct val="150000"/>
              </a:lnSpc>
            </a:pPr>
            <a:r>
              <a:rPr lang="zh-CN" altLang="en-US" sz="2400" dirty="0"/>
              <a:t>三作：</a:t>
            </a:r>
            <a:r>
              <a:rPr lang="en-US" altLang="zh-CN" sz="2400" dirty="0" err="1"/>
              <a:t>Yih</a:t>
            </a:r>
            <a:r>
              <a:rPr lang="en-US" altLang="zh-CN" sz="2400" dirty="0"/>
              <a:t>-Chun Hu</a:t>
            </a:r>
            <a:endParaRPr lang="zh-CN" altLang="en-US" sz="2400" dirty="0"/>
          </a:p>
        </p:txBody>
      </p:sp>
      <p:sp>
        <p:nvSpPr>
          <p:cNvPr id="8" name="文本框 7">
            <a:extLst>
              <a:ext uri="{FF2B5EF4-FFF2-40B4-BE49-F238E27FC236}">
                <a16:creationId xmlns:a16="http://schemas.microsoft.com/office/drawing/2014/main" id="{EBB93028-4A73-49D2-8121-DB96D00C61CA}"/>
              </a:ext>
            </a:extLst>
          </p:cNvPr>
          <p:cNvSpPr txBox="1"/>
          <p:nvPr/>
        </p:nvSpPr>
        <p:spPr>
          <a:xfrm>
            <a:off x="519113" y="1690688"/>
            <a:ext cx="3705225" cy="646331"/>
          </a:xfrm>
          <a:prstGeom prst="rect">
            <a:avLst/>
          </a:prstGeom>
          <a:noFill/>
        </p:spPr>
        <p:txBody>
          <a:bodyPr wrap="square" rtlCol="0">
            <a:spAutoFit/>
          </a:bodyPr>
          <a:lstStyle/>
          <a:p>
            <a:r>
              <a:rPr kumimoji="1" lang="zh-CN" altLang="en-US" i="0" dirty="0">
                <a:latin typeface="Times New Roman" panose="02020603050405020304" pitchFamily="18" charset="0"/>
                <a:cs typeface="Times New Roman" panose="02020603050405020304" pitchFamily="18" charset="0"/>
              </a:rPr>
              <a:t>伊利诺伊大学香槟分校</a:t>
            </a:r>
            <a:r>
              <a:rPr kumimoji="1" lang="en-US" altLang="zh-CN" i="0" dirty="0">
                <a:latin typeface="Times New Roman" panose="02020603050405020304" pitchFamily="18" charset="0"/>
                <a:cs typeface="Times New Roman" panose="02020603050405020304" pitchFamily="18" charset="0"/>
              </a:rPr>
              <a:t>, </a:t>
            </a:r>
            <a:r>
              <a:rPr kumimoji="1" lang="en" altLang="zh-CN" i="0" dirty="0">
                <a:latin typeface="Times New Roman" panose="02020603050405020304" pitchFamily="18" charset="0"/>
                <a:cs typeface="Times New Roman" panose="02020603050405020304" pitchFamily="18" charset="0"/>
              </a:rPr>
              <a:t>PhD</a:t>
            </a:r>
            <a:endParaRPr kumimoji="1" lang="en" altLang="zh-CN" dirty="0">
              <a:latin typeface="Times New Roman" panose="02020603050405020304" pitchFamily="18" charset="0"/>
              <a:cs typeface="Times New Roman" panose="02020603050405020304" pitchFamily="18" charset="0"/>
            </a:endParaRPr>
          </a:p>
          <a:p>
            <a:endParaRPr lang="zh-CN" altLang="en-US" dirty="0"/>
          </a:p>
        </p:txBody>
      </p:sp>
      <p:pic>
        <p:nvPicPr>
          <p:cNvPr id="9" name="图片 8">
            <a:extLst>
              <a:ext uri="{FF2B5EF4-FFF2-40B4-BE49-F238E27FC236}">
                <a16:creationId xmlns:a16="http://schemas.microsoft.com/office/drawing/2014/main" id="{5E59BFF1-DE46-497A-B9E1-9216ADD26B26}"/>
              </a:ext>
            </a:extLst>
          </p:cNvPr>
          <p:cNvPicPr>
            <a:picLocks noChangeAspect="1"/>
          </p:cNvPicPr>
          <p:nvPr/>
        </p:nvPicPr>
        <p:blipFill rotWithShape="1">
          <a:blip r:embed="rId4"/>
          <a:srcRect r="28839"/>
          <a:stretch/>
        </p:blipFill>
        <p:spPr>
          <a:xfrm>
            <a:off x="0" y="2760930"/>
            <a:ext cx="5149637" cy="3044558"/>
          </a:xfrm>
          <a:prstGeom prst="rect">
            <a:avLst/>
          </a:prstGeom>
        </p:spPr>
      </p:pic>
      <p:pic>
        <p:nvPicPr>
          <p:cNvPr id="10" name="图片 9">
            <a:extLst>
              <a:ext uri="{FF2B5EF4-FFF2-40B4-BE49-F238E27FC236}">
                <a16:creationId xmlns:a16="http://schemas.microsoft.com/office/drawing/2014/main" id="{E2BA4E0C-5EB3-4690-9271-DB7391117EBB}"/>
              </a:ext>
            </a:extLst>
          </p:cNvPr>
          <p:cNvPicPr>
            <a:picLocks noChangeAspect="1"/>
          </p:cNvPicPr>
          <p:nvPr/>
        </p:nvPicPr>
        <p:blipFill>
          <a:blip r:embed="rId5"/>
          <a:stretch>
            <a:fillRect/>
          </a:stretch>
        </p:blipFill>
        <p:spPr>
          <a:xfrm>
            <a:off x="5149637" y="1233876"/>
            <a:ext cx="7042363" cy="2547549"/>
          </a:xfrm>
          <a:prstGeom prst="rect">
            <a:avLst/>
          </a:prstGeom>
        </p:spPr>
      </p:pic>
      <p:pic>
        <p:nvPicPr>
          <p:cNvPr id="11" name="图片 10">
            <a:extLst>
              <a:ext uri="{FF2B5EF4-FFF2-40B4-BE49-F238E27FC236}">
                <a16:creationId xmlns:a16="http://schemas.microsoft.com/office/drawing/2014/main" id="{A483D8C8-EBB9-43E8-8D98-774018CCDD5A}"/>
              </a:ext>
            </a:extLst>
          </p:cNvPr>
          <p:cNvPicPr>
            <a:picLocks noChangeAspect="1"/>
          </p:cNvPicPr>
          <p:nvPr/>
        </p:nvPicPr>
        <p:blipFill>
          <a:blip r:embed="rId6"/>
          <a:stretch>
            <a:fillRect/>
          </a:stretch>
        </p:blipFill>
        <p:spPr>
          <a:xfrm>
            <a:off x="5149637" y="3905572"/>
            <a:ext cx="7042362" cy="2805814"/>
          </a:xfrm>
          <a:prstGeom prst="rect">
            <a:avLst/>
          </a:prstGeom>
        </p:spPr>
      </p:pic>
    </p:spTree>
    <p:custDataLst>
      <p:tags r:id="rId1"/>
    </p:custDataLst>
    <p:extLst>
      <p:ext uri="{BB962C8B-B14F-4D97-AF65-F5344CB8AC3E}">
        <p14:creationId xmlns:p14="http://schemas.microsoft.com/office/powerpoint/2010/main" val="359206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Evaluation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0" name="文本框 9">
            <a:extLst>
              <a:ext uri="{FF2B5EF4-FFF2-40B4-BE49-F238E27FC236}">
                <a16:creationId xmlns:a16="http://schemas.microsoft.com/office/drawing/2014/main" id="{FB250521-FEB1-446B-8B9E-8FED2953DDCF}"/>
              </a:ext>
            </a:extLst>
          </p:cNvPr>
          <p:cNvSpPr txBox="1"/>
          <p:nvPr/>
        </p:nvSpPr>
        <p:spPr>
          <a:xfrm>
            <a:off x="438150" y="990600"/>
            <a:ext cx="10629900" cy="1134413"/>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中断策略的有效性：</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DefRec</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中包含的中断策略是为了实现 </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RO1 </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和 </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RO2</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，即显著延迟</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passive and proactive attacks</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 </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 name="文本框 1">
            <a:extLst>
              <a:ext uri="{FF2B5EF4-FFF2-40B4-BE49-F238E27FC236}">
                <a16:creationId xmlns:a16="http://schemas.microsoft.com/office/drawing/2014/main" id="{A3FE9A79-58D4-4045-89F8-33B39084D5CF}"/>
              </a:ext>
            </a:extLst>
          </p:cNvPr>
          <p:cNvSpPr txBox="1"/>
          <p:nvPr/>
        </p:nvSpPr>
        <p:spPr>
          <a:xfrm>
            <a:off x="747713" y="2125013"/>
            <a:ext cx="56816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RO2</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的有效性</a:t>
            </a:r>
          </a:p>
        </p:txBody>
      </p:sp>
      <p:sp>
        <p:nvSpPr>
          <p:cNvPr id="3" name="文本框 2">
            <a:extLst>
              <a:ext uri="{FF2B5EF4-FFF2-40B4-BE49-F238E27FC236}">
                <a16:creationId xmlns:a16="http://schemas.microsoft.com/office/drawing/2014/main" id="{08C76C5F-67C5-4B84-B35D-142D3ED09917}"/>
              </a:ext>
            </a:extLst>
          </p:cNvPr>
          <p:cNvSpPr txBox="1"/>
          <p:nvPr/>
        </p:nvSpPr>
        <p:spPr>
          <a:xfrm>
            <a:off x="821531" y="2616176"/>
            <a:ext cx="10548937" cy="1323439"/>
          </a:xfrm>
          <a:prstGeom prst="rect">
            <a:avLst/>
          </a:prstGeom>
          <a:noFill/>
        </p:spPr>
        <p:txBody>
          <a:bodyPr wrap="square" rtlCol="0">
            <a:spAutoFit/>
          </a:bodyPr>
          <a:lstStyle/>
          <a:p>
            <a:pPr marL="342900" marR="0" lvl="0" indent="-342900" algn="l" defTabSz="914400" rtl="0" eaLnBrk="1" fontAlgn="auto" latinLnBrk="0" hangingPunct="1">
              <a:lnSpc>
                <a:spcPts val="24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重新定义了假阳性和假阴性（</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FP</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和</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FN</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），以量化中断策略在识别和隔离主动攻击方面的有效性</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ts val="24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估计了攻击者通过对不可访问的虚拟节点与真实设备的比率进行主动攻击来学习实际测量的时间</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FBCA9B60-BF43-46E4-92E1-A58C1D40E406}"/>
              </a:ext>
            </a:extLst>
          </p:cNvPr>
          <p:cNvSpPr txBox="1"/>
          <p:nvPr/>
        </p:nvSpPr>
        <p:spPr>
          <a:xfrm>
            <a:off x="5562600" y="4241824"/>
            <a:ext cx="5819776" cy="2345770"/>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展示了不可访问的虚拟节点与真实设备的比率（</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y</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轴）</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对于一个小型的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24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总线电网，也需要添加数量相当于真实设备数量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4%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的不可访问的虚拟节点来实现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RO2</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8" name="图片 7">
            <a:extLst>
              <a:ext uri="{FF2B5EF4-FFF2-40B4-BE49-F238E27FC236}">
                <a16:creationId xmlns:a16="http://schemas.microsoft.com/office/drawing/2014/main" id="{8316F769-C693-47C8-B404-1A41C53AE3B0}"/>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1471612" y="3908494"/>
            <a:ext cx="3598284" cy="2949506"/>
          </a:xfrm>
          <a:prstGeom prst="rect">
            <a:avLst/>
          </a:prstGeom>
        </p:spPr>
      </p:pic>
    </p:spTree>
    <p:custDataLst>
      <p:tags r:id="rId1"/>
    </p:custDataLst>
    <p:extLst>
      <p:ext uri="{BB962C8B-B14F-4D97-AF65-F5344CB8AC3E}">
        <p14:creationId xmlns:p14="http://schemas.microsoft.com/office/powerpoint/2010/main" val="1156053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Evaluation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0" name="文本框 9">
            <a:extLst>
              <a:ext uri="{FF2B5EF4-FFF2-40B4-BE49-F238E27FC236}">
                <a16:creationId xmlns:a16="http://schemas.microsoft.com/office/drawing/2014/main" id="{FB250521-FEB1-446B-8B9E-8FED2953DDCF}"/>
              </a:ext>
            </a:extLst>
          </p:cNvPr>
          <p:cNvSpPr txBox="1"/>
          <p:nvPr/>
        </p:nvSpPr>
        <p:spPr>
          <a:xfrm>
            <a:off x="647700" y="952500"/>
            <a:ext cx="10339387" cy="58041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攻击误导策略，导致对手设计无效攻击 </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(RO3)</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 </a:t>
            </a:r>
          </a:p>
        </p:txBody>
      </p:sp>
      <p:sp>
        <p:nvSpPr>
          <p:cNvPr id="5" name="文本框 4">
            <a:extLst>
              <a:ext uri="{FF2B5EF4-FFF2-40B4-BE49-F238E27FC236}">
                <a16:creationId xmlns:a16="http://schemas.microsoft.com/office/drawing/2014/main" id="{B3637938-C00A-4BA2-AA56-AA7E9E1F6F3D}"/>
              </a:ext>
            </a:extLst>
          </p:cNvPr>
          <p:cNvSpPr txBox="1"/>
          <p:nvPr/>
        </p:nvSpPr>
        <p:spPr>
          <a:xfrm>
            <a:off x="995362" y="1586597"/>
            <a:ext cx="10339387" cy="2677656"/>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dirty="0"/>
              <a:t>当对手基于真实数据对</a:t>
            </a:r>
            <a:r>
              <a:rPr lang="en-US" altLang="zh-CN" sz="2000" dirty="0"/>
              <a:t>FDIA</a:t>
            </a:r>
            <a:r>
              <a:rPr lang="zh-CN" altLang="en-US" sz="2000" dirty="0"/>
              <a:t>实施主动攻击时，状态估计不会引发警报，基于诱饵数据时会触发警报</a:t>
            </a:r>
            <a:endParaRPr lang="en-US" altLang="zh-CN" sz="2000" dirty="0"/>
          </a:p>
          <a:p>
            <a:pPr marL="342900" indent="-342900">
              <a:lnSpc>
                <a:spcPct val="150000"/>
              </a:lnSpc>
              <a:buFont typeface="Wingdings" panose="05000000000000000000" pitchFamily="2" charset="2"/>
              <a:buChar char="l"/>
            </a:pPr>
            <a:r>
              <a:rPr lang="en-US" altLang="zh-CN" sz="2000" dirty="0">
                <a:effectLst/>
              </a:rPr>
              <a:t>RO3 FN</a:t>
            </a:r>
            <a:r>
              <a:rPr lang="zh-CN" altLang="en-US" sz="2000" dirty="0">
                <a:effectLst/>
              </a:rPr>
              <a:t>：基于诱饵数据准备的 </a:t>
            </a:r>
            <a:r>
              <a:rPr lang="en-US" altLang="zh-CN" sz="2000" dirty="0">
                <a:effectLst/>
              </a:rPr>
              <a:t>FDIA </a:t>
            </a:r>
            <a:r>
              <a:rPr lang="zh-CN" altLang="en-US" sz="2000" dirty="0">
                <a:effectLst/>
              </a:rPr>
              <a:t>是成功的</a:t>
            </a:r>
            <a:r>
              <a:rPr lang="zh-CN" altLang="en-US" sz="2000" dirty="0"/>
              <a:t> </a:t>
            </a:r>
            <a:endParaRPr lang="en-US" altLang="zh-CN" sz="2000" dirty="0"/>
          </a:p>
          <a:p>
            <a:pPr marL="342900" indent="-342900">
              <a:lnSpc>
                <a:spcPct val="150000"/>
              </a:lnSpc>
              <a:buFont typeface="Wingdings" panose="05000000000000000000" pitchFamily="2" charset="2"/>
              <a:buChar char="l"/>
            </a:pPr>
            <a:r>
              <a:rPr lang="en-US" altLang="zh-CN" sz="2000" dirty="0">
                <a:effectLst/>
              </a:rPr>
              <a:t>RO3 FP</a:t>
            </a:r>
            <a:r>
              <a:rPr lang="zh-CN" altLang="en-US" sz="2000" dirty="0">
                <a:effectLst/>
              </a:rPr>
              <a:t>：诱饵数据无效，这意味着诱饵和真实数据的组合会在没有 </a:t>
            </a:r>
            <a:r>
              <a:rPr lang="en-US" altLang="zh-CN" sz="2000" dirty="0">
                <a:effectLst/>
              </a:rPr>
              <a:t>FDIA </a:t>
            </a:r>
            <a:r>
              <a:rPr lang="zh-CN" altLang="en-US" sz="2000" dirty="0">
                <a:effectLst/>
              </a:rPr>
              <a:t>的情况下引发状态估计警报</a:t>
            </a:r>
            <a:r>
              <a:rPr lang="zh-CN" altLang="en-US" sz="2000" dirty="0"/>
              <a:t> </a:t>
            </a:r>
            <a:endParaRPr lang="en-US" altLang="zh-CN" sz="2000" dirty="0"/>
          </a:p>
          <a:p>
            <a:endParaRPr lang="zh-CN" altLang="en-US" dirty="0"/>
          </a:p>
        </p:txBody>
      </p:sp>
      <p:pic>
        <p:nvPicPr>
          <p:cNvPr id="4" name="图片 3">
            <a:extLst>
              <a:ext uri="{FF2B5EF4-FFF2-40B4-BE49-F238E27FC236}">
                <a16:creationId xmlns:a16="http://schemas.microsoft.com/office/drawing/2014/main" id="{ED41E840-2617-4DA3-8CBB-7AFB1E35F083}"/>
              </a:ext>
            </a:extLst>
          </p:cNvPr>
          <p:cNvPicPr>
            <a:picLocks noChangeAspect="1"/>
          </p:cNvPicPr>
          <p:nvPr/>
        </p:nvPicPr>
        <p:blipFill rotWithShape="1">
          <a:blip r:embed="rId4">
            <a:extLst>
              <a:ext uri="{28A0092B-C50C-407E-A947-70E740481C1C}">
                <a14:useLocalDpi xmlns:a14="http://schemas.microsoft.com/office/drawing/2010/main" val="0"/>
              </a:ext>
            </a:extLst>
          </a:blip>
          <a:srcRect r="48913" b="24500"/>
          <a:stretch/>
        </p:blipFill>
        <p:spPr>
          <a:xfrm>
            <a:off x="1333290" y="3945546"/>
            <a:ext cx="3853071" cy="2912454"/>
          </a:xfrm>
          <a:prstGeom prst="rect">
            <a:avLst/>
          </a:prstGeom>
        </p:spPr>
      </p:pic>
      <p:sp>
        <p:nvSpPr>
          <p:cNvPr id="9" name="文本框 8">
            <a:extLst>
              <a:ext uri="{FF2B5EF4-FFF2-40B4-BE49-F238E27FC236}">
                <a16:creationId xmlns:a16="http://schemas.microsoft.com/office/drawing/2014/main" id="{72E5F7B5-CF47-42B3-A040-F3B37A5D39F3}"/>
              </a:ext>
            </a:extLst>
          </p:cNvPr>
          <p:cNvSpPr txBox="1"/>
          <p:nvPr/>
        </p:nvSpPr>
        <p:spPr>
          <a:xfrm>
            <a:off x="5255418" y="4215883"/>
            <a:ext cx="6269832" cy="1884106"/>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zh-CN" altLang="en-US" sz="2000" dirty="0"/>
              <a:t>展示了诱饵数据可以限制对手进行主动攻击的能力</a:t>
            </a:r>
            <a:endParaRPr lang="en-US" altLang="zh-CN" sz="2000" dirty="0"/>
          </a:p>
          <a:p>
            <a:pPr marL="342900" indent="-342900">
              <a:lnSpc>
                <a:spcPct val="150000"/>
              </a:lnSpc>
              <a:buFont typeface="Wingdings" panose="05000000000000000000" pitchFamily="2" charset="2"/>
              <a:buChar char="ü"/>
            </a:pPr>
            <a:r>
              <a:rPr lang="zh-CN" altLang="en-US" sz="2000" dirty="0">
                <a:effectLst/>
              </a:rPr>
              <a:t>即使对手在对正常规模电网的主动攻击中损害了不到 </a:t>
            </a:r>
            <a:r>
              <a:rPr lang="en-US" altLang="zh-CN" sz="2000" dirty="0">
                <a:effectLst/>
              </a:rPr>
              <a:t>10% </a:t>
            </a:r>
            <a:r>
              <a:rPr lang="zh-CN" altLang="en-US" sz="2000" dirty="0">
                <a:effectLst/>
              </a:rPr>
              <a:t>的测量值，攻击误导策略仍然可以在状态估计中暴露他们的恶意活动</a:t>
            </a:r>
            <a:r>
              <a:rPr lang="zh-CN" altLang="en-US" sz="2000" dirty="0"/>
              <a:t> </a:t>
            </a:r>
          </a:p>
        </p:txBody>
      </p:sp>
    </p:spTree>
    <p:custDataLst>
      <p:tags r:id="rId1"/>
    </p:custDataLst>
    <p:extLst>
      <p:ext uri="{BB962C8B-B14F-4D97-AF65-F5344CB8AC3E}">
        <p14:creationId xmlns:p14="http://schemas.microsoft.com/office/powerpoint/2010/main" val="2727722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5EF7A25-5A4C-4875-A479-D854667C377A}"/>
              </a:ext>
            </a:extLst>
          </p:cNvPr>
          <p:cNvSpPr txBox="1"/>
          <p:nvPr/>
        </p:nvSpPr>
        <p:spPr>
          <a:xfrm>
            <a:off x="371475" y="171450"/>
            <a:ext cx="87820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Evaluation</a:t>
            </a:r>
            <a:endParaRPr kumimoji="0" lang="zh-CN" alt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6" name="文本框 15">
            <a:extLst>
              <a:ext uri="{FF2B5EF4-FFF2-40B4-BE49-F238E27FC236}">
                <a16:creationId xmlns:a16="http://schemas.microsoft.com/office/drawing/2014/main" id="{535A3607-117F-4766-AFCB-369691D48A49}"/>
              </a:ext>
            </a:extLst>
          </p:cNvPr>
          <p:cNvSpPr txBox="1"/>
          <p:nvPr/>
        </p:nvSpPr>
        <p:spPr>
          <a:xfrm>
            <a:off x="1262061" y="4368495"/>
            <a:ext cx="3629025" cy="19764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性能评估</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PFV</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的能力</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中断策略的影响</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攻击误导策略的性能</a:t>
            </a:r>
          </a:p>
        </p:txBody>
      </p:sp>
      <p:sp>
        <p:nvSpPr>
          <p:cNvPr id="18" name="文本框 17">
            <a:extLst>
              <a:ext uri="{FF2B5EF4-FFF2-40B4-BE49-F238E27FC236}">
                <a16:creationId xmlns:a16="http://schemas.microsoft.com/office/drawing/2014/main" id="{243669ED-3888-4BCA-BF7E-7DB420AE763B}"/>
              </a:ext>
            </a:extLst>
          </p:cNvPr>
          <p:cNvSpPr txBox="1"/>
          <p:nvPr/>
        </p:nvSpPr>
        <p:spPr>
          <a:xfrm>
            <a:off x="1214436" y="1332637"/>
            <a:ext cx="9115427" cy="2807435"/>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安全评估表明，通过将可访问和不可访问的虚拟节点与真实设备的比例从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5%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更改为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20%</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，就足以实现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RO1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和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RO2</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通过在此范围内改变虚拟节点的比例来关注性能评估。</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可访问的虚拟节点由随机请求定期访问，消耗网络带宽。</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不可访问的虚拟节点引入了最小的运行时开销，因为 </a:t>
            </a: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DefRec</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在几次尝试后隔离了主动攻击 </a:t>
            </a:r>
          </a:p>
        </p:txBody>
      </p:sp>
    </p:spTree>
    <p:custDataLst>
      <p:tags r:id="rId1"/>
    </p:custDataLst>
    <p:extLst>
      <p:ext uri="{BB962C8B-B14F-4D97-AF65-F5344CB8AC3E}">
        <p14:creationId xmlns:p14="http://schemas.microsoft.com/office/powerpoint/2010/main" val="59143896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Evaluation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1" name="文本框 10">
            <a:extLst>
              <a:ext uri="{FF2B5EF4-FFF2-40B4-BE49-F238E27FC236}">
                <a16:creationId xmlns:a16="http://schemas.microsoft.com/office/drawing/2014/main" id="{37D31872-48FE-4AD0-B34E-A84D08F1913B}"/>
              </a:ext>
            </a:extLst>
          </p:cNvPr>
          <p:cNvSpPr txBox="1"/>
          <p:nvPr/>
        </p:nvSpPr>
        <p:spPr>
          <a:xfrm>
            <a:off x="781050" y="1166813"/>
            <a:ext cx="645795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PFV</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的性能</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2AC2C173-5FFF-4D9C-B7E1-D4A9EF3CB313}"/>
              </a:ext>
            </a:extLst>
          </p:cNvPr>
          <p:cNvSpPr txBox="1"/>
          <p:nvPr/>
        </p:nvSpPr>
        <p:spPr>
          <a:xfrm>
            <a:off x="904874" y="1639817"/>
            <a:ext cx="10272713" cy="400110"/>
          </a:xfrm>
          <a:prstGeom prst="rect">
            <a:avLst/>
          </a:prstGeom>
          <a:noFill/>
        </p:spPr>
        <p:txBody>
          <a:bodyPr wrap="square">
            <a:spAutoFit/>
          </a:bodyPr>
          <a:lstStyle/>
          <a:p>
            <a:r>
              <a:rPr lang="zh-CN" altLang="en-US" sz="2000" dirty="0">
                <a:effectLst/>
              </a:rPr>
              <a:t>影响 </a:t>
            </a:r>
            <a:r>
              <a:rPr lang="en-US" altLang="zh-CN" sz="2000" dirty="0">
                <a:effectLst/>
              </a:rPr>
              <a:t>PFV </a:t>
            </a:r>
            <a:r>
              <a:rPr lang="zh-CN" altLang="en-US" sz="2000" dirty="0">
                <a:effectLst/>
              </a:rPr>
              <a:t>性能的两个因素：虚拟化物理设备的能力和设备配置文件和缓存网络交互的开销</a:t>
            </a:r>
            <a:endParaRPr lang="zh-CN" altLang="en-US" sz="2000" dirty="0"/>
          </a:p>
        </p:txBody>
      </p:sp>
      <p:sp>
        <p:nvSpPr>
          <p:cNvPr id="12" name="文本框 11">
            <a:extLst>
              <a:ext uri="{FF2B5EF4-FFF2-40B4-BE49-F238E27FC236}">
                <a16:creationId xmlns:a16="http://schemas.microsoft.com/office/drawing/2014/main" id="{CF317FB0-943E-4C51-8FAD-182FB8E88EBF}"/>
              </a:ext>
            </a:extLst>
          </p:cNvPr>
          <p:cNvSpPr txBox="1"/>
          <p:nvPr/>
        </p:nvSpPr>
        <p:spPr>
          <a:xfrm>
            <a:off x="904874" y="2043567"/>
            <a:ext cx="6096000" cy="400110"/>
          </a:xfrm>
          <a:prstGeom prst="rect">
            <a:avLst/>
          </a:prstGeom>
          <a:noFill/>
        </p:spPr>
        <p:txBody>
          <a:bodyPr wrap="square">
            <a:spAutoFit/>
          </a:bodyPr>
          <a:lstStyle/>
          <a:p>
            <a:pPr marL="342900" indent="-342900">
              <a:buFont typeface="Wingdings" panose="05000000000000000000" pitchFamily="2" charset="2"/>
              <a:buChar char="Ø"/>
            </a:pPr>
            <a:r>
              <a:rPr lang="en-US" altLang="zh-CN" sz="2000" dirty="0"/>
              <a:t>Packet Hook</a:t>
            </a:r>
            <a:r>
              <a:rPr lang="zh-CN" altLang="en-US" sz="2000" dirty="0"/>
              <a:t>的性能</a:t>
            </a:r>
          </a:p>
        </p:txBody>
      </p:sp>
      <p:sp>
        <p:nvSpPr>
          <p:cNvPr id="13" name="文本框 12">
            <a:extLst>
              <a:ext uri="{FF2B5EF4-FFF2-40B4-BE49-F238E27FC236}">
                <a16:creationId xmlns:a16="http://schemas.microsoft.com/office/drawing/2014/main" id="{55D18D7C-691F-4A89-BB8B-1EF8111B9BD1}"/>
              </a:ext>
            </a:extLst>
          </p:cNvPr>
          <p:cNvSpPr txBox="1"/>
          <p:nvPr/>
        </p:nvSpPr>
        <p:spPr>
          <a:xfrm>
            <a:off x="1081086" y="2433764"/>
            <a:ext cx="10096501" cy="1200329"/>
          </a:xfrm>
          <a:prstGeom prst="rect">
            <a:avLst/>
          </a:prstGeom>
          <a:noFill/>
        </p:spPr>
        <p:txBody>
          <a:bodyPr wrap="square">
            <a:spAutoFit/>
          </a:bodyPr>
          <a:lstStyle/>
          <a:p>
            <a:pPr marL="285750" indent="-285750">
              <a:buFont typeface="Wingdings" panose="05000000000000000000" pitchFamily="2" charset="2"/>
              <a:buChar char="l"/>
            </a:pPr>
            <a:r>
              <a:rPr lang="zh-CN" altLang="en-US" dirty="0">
                <a:effectLst/>
                <a:latin typeface="Times New Roman" panose="02020603050405020304" pitchFamily="18" charset="0"/>
                <a:cs typeface="Times New Roman" panose="02020603050405020304" pitchFamily="18" charset="0"/>
              </a:rPr>
              <a:t>为了量化 </a:t>
            </a:r>
            <a:r>
              <a:rPr lang="en-US" altLang="zh-CN" dirty="0">
                <a:effectLst/>
                <a:latin typeface="Times New Roman" panose="02020603050405020304" pitchFamily="18" charset="0"/>
                <a:cs typeface="Times New Roman" panose="02020603050405020304" pitchFamily="18" charset="0"/>
              </a:rPr>
              <a:t>PFV hook</a:t>
            </a:r>
            <a:r>
              <a:rPr lang="zh-CN" altLang="en-US" dirty="0">
                <a:effectLst/>
                <a:latin typeface="Times New Roman" panose="02020603050405020304" pitchFamily="18" charset="0"/>
                <a:cs typeface="Times New Roman" panose="02020603050405020304" pitchFamily="18" charset="0"/>
              </a:rPr>
              <a:t>网络数据包的能力，测量了实现数据包</a:t>
            </a:r>
            <a:r>
              <a:rPr lang="en-US" altLang="zh-CN" dirty="0">
                <a:effectLst/>
                <a:latin typeface="Times New Roman" panose="02020603050405020304" pitchFamily="18" charset="0"/>
                <a:cs typeface="Times New Roman" panose="02020603050405020304" pitchFamily="18" charset="0"/>
              </a:rPr>
              <a:t>hook</a:t>
            </a:r>
            <a:r>
              <a:rPr lang="zh-CN" altLang="en-US" dirty="0">
                <a:effectLst/>
                <a:latin typeface="Times New Roman" panose="02020603050405020304" pitchFamily="18" charset="0"/>
                <a:cs typeface="Times New Roman" panose="02020603050405020304" pitchFamily="18" charset="0"/>
              </a:rPr>
              <a:t>组件的 </a:t>
            </a:r>
            <a:r>
              <a:rPr lang="en-US" altLang="zh-CN" dirty="0">
                <a:effectLst/>
                <a:latin typeface="Times New Roman" panose="02020603050405020304" pitchFamily="18" charset="0"/>
                <a:cs typeface="Times New Roman" panose="02020603050405020304" pitchFamily="18" charset="0"/>
              </a:rPr>
              <a:t>SDN </a:t>
            </a:r>
            <a:r>
              <a:rPr lang="zh-CN" altLang="en-US" dirty="0">
                <a:effectLst/>
                <a:latin typeface="Times New Roman" panose="02020603050405020304" pitchFamily="18" charset="0"/>
                <a:cs typeface="Times New Roman" panose="02020603050405020304" pitchFamily="18" charset="0"/>
              </a:rPr>
              <a:t>控制器应用程序的吞吐量</a:t>
            </a:r>
            <a:endParaRPr lang="en-US" altLang="zh-CN"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kumimoji="1" lang="en-US" altLang="zh-CN" i="0" dirty="0">
                <a:latin typeface="Times New Roman" panose="02020603050405020304" pitchFamily="18" charset="0"/>
                <a:cs typeface="Times New Roman" panose="02020603050405020304" pitchFamily="18" charset="0"/>
              </a:rPr>
              <a:t>PFV</a:t>
            </a:r>
            <a:r>
              <a:rPr kumimoji="1" lang="zh-CN" altLang="en-US" i="0" dirty="0">
                <a:latin typeface="Times New Roman" panose="02020603050405020304" pitchFamily="18" charset="0"/>
                <a:cs typeface="Times New Roman" panose="02020603050405020304" pitchFamily="18" charset="0"/>
              </a:rPr>
              <a:t>的有效吞吐量在 </a:t>
            </a:r>
            <a:r>
              <a:rPr kumimoji="1" lang="en-US" altLang="zh-CN" i="0" dirty="0">
                <a:latin typeface="Times New Roman" panose="02020603050405020304" pitchFamily="18" charset="0"/>
                <a:cs typeface="Times New Roman" panose="02020603050405020304" pitchFamily="18" charset="0"/>
              </a:rPr>
              <a:t>1.5 </a:t>
            </a:r>
            <a:r>
              <a:rPr kumimoji="1" lang="zh-CN" altLang="en-US" i="0" dirty="0">
                <a:latin typeface="Times New Roman" panose="02020603050405020304" pitchFamily="18" charset="0"/>
                <a:cs typeface="Times New Roman" panose="02020603050405020304" pitchFamily="18" charset="0"/>
              </a:rPr>
              <a:t>到 </a:t>
            </a:r>
            <a:r>
              <a:rPr kumimoji="1" lang="en-US" altLang="zh-CN" i="0" dirty="0">
                <a:latin typeface="Times New Roman" panose="02020603050405020304" pitchFamily="18" charset="0"/>
                <a:cs typeface="Times New Roman" panose="02020603050405020304" pitchFamily="18" charset="0"/>
              </a:rPr>
              <a:t>3.0 Mbps </a:t>
            </a:r>
            <a:r>
              <a:rPr kumimoji="1" lang="zh-CN" altLang="en-US" i="0" dirty="0">
                <a:latin typeface="Times New Roman" panose="02020603050405020304" pitchFamily="18" charset="0"/>
                <a:cs typeface="Times New Roman" panose="02020603050405020304" pitchFamily="18" charset="0"/>
              </a:rPr>
              <a:t>之间，</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PFV </a:t>
            </a:r>
            <a:r>
              <a:rPr lang="zh-CN" altLang="en-US" dirty="0">
                <a:effectLst/>
                <a:latin typeface="Times New Roman" panose="02020603050405020304" pitchFamily="18" charset="0"/>
                <a:cs typeface="Times New Roman" panose="02020603050405020304" pitchFamily="18" charset="0"/>
              </a:rPr>
              <a:t>每秒可以处理大约 </a:t>
            </a:r>
            <a:r>
              <a:rPr lang="en-US" altLang="zh-CN" dirty="0">
                <a:effectLst/>
                <a:latin typeface="Times New Roman" panose="02020603050405020304" pitchFamily="18" charset="0"/>
                <a:cs typeface="Times New Roman" panose="02020603050405020304" pitchFamily="18" charset="0"/>
              </a:rPr>
              <a:t>600 </a:t>
            </a:r>
            <a:r>
              <a:rPr lang="zh-CN" altLang="en-US" dirty="0">
                <a:effectLst/>
                <a:latin typeface="Times New Roman" panose="02020603050405020304" pitchFamily="18" charset="0"/>
                <a:cs typeface="Times New Roman" panose="02020603050405020304" pitchFamily="18" charset="0"/>
              </a:rPr>
              <a:t>个数据包，这相当于在单个站点上处理 </a:t>
            </a:r>
            <a:r>
              <a:rPr lang="en-US" altLang="zh-CN" dirty="0">
                <a:effectLst/>
                <a:latin typeface="Times New Roman" panose="02020603050405020304" pitchFamily="18" charset="0"/>
                <a:cs typeface="Times New Roman" panose="02020603050405020304" pitchFamily="18" charset="0"/>
              </a:rPr>
              <a:t>30,000 </a:t>
            </a:r>
            <a:r>
              <a:rPr lang="zh-CN" altLang="en-US" dirty="0">
                <a:effectLst/>
                <a:latin typeface="Times New Roman" panose="02020603050405020304" pitchFamily="18" charset="0"/>
                <a:cs typeface="Times New Roman" panose="02020603050405020304" pitchFamily="18" charset="0"/>
              </a:rPr>
              <a:t>个诱饵数据</a:t>
            </a:r>
            <a:r>
              <a:rPr lang="zh-CN" altLang="en-US" dirty="0">
                <a:latin typeface="Times New Roman" panose="02020603050405020304" pitchFamily="18" charset="0"/>
                <a:cs typeface="Times New Roman" panose="02020603050405020304" pitchFamily="18" charset="0"/>
              </a:rPr>
              <a:t> </a:t>
            </a:r>
          </a:p>
        </p:txBody>
      </p:sp>
      <p:pic>
        <p:nvPicPr>
          <p:cNvPr id="14" name="图片 13">
            <a:extLst>
              <a:ext uri="{FF2B5EF4-FFF2-40B4-BE49-F238E27FC236}">
                <a16:creationId xmlns:a16="http://schemas.microsoft.com/office/drawing/2014/main" id="{996CB69F-EC55-4E65-8C30-048754470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909" y="3624179"/>
            <a:ext cx="8198689" cy="3233821"/>
          </a:xfrm>
          <a:prstGeom prst="rect">
            <a:avLst/>
          </a:prstGeom>
        </p:spPr>
      </p:pic>
    </p:spTree>
    <p:custDataLst>
      <p:tags r:id="rId1"/>
    </p:custDataLst>
    <p:extLst>
      <p:ext uri="{BB962C8B-B14F-4D97-AF65-F5344CB8AC3E}">
        <p14:creationId xmlns:p14="http://schemas.microsoft.com/office/powerpoint/2010/main" val="263661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Evaluation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1" name="文本框 10">
            <a:extLst>
              <a:ext uri="{FF2B5EF4-FFF2-40B4-BE49-F238E27FC236}">
                <a16:creationId xmlns:a16="http://schemas.microsoft.com/office/drawing/2014/main" id="{37D31872-48FE-4AD0-B34E-A84D08F1913B}"/>
              </a:ext>
            </a:extLst>
          </p:cNvPr>
          <p:cNvSpPr txBox="1"/>
          <p:nvPr/>
        </p:nvSpPr>
        <p:spPr>
          <a:xfrm>
            <a:off x="781050" y="1166813"/>
            <a:ext cx="645795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PFV</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的性能</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2AC2C173-5FFF-4D9C-B7E1-D4A9EF3CB313}"/>
              </a:ext>
            </a:extLst>
          </p:cNvPr>
          <p:cNvSpPr txBox="1"/>
          <p:nvPr/>
        </p:nvSpPr>
        <p:spPr>
          <a:xfrm>
            <a:off x="928685" y="1703100"/>
            <a:ext cx="1027271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影响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PFV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性能的两个因素：虚拟化物理设备的能力和设备配置文件和缓存网络交互的开销</a:t>
            </a:r>
          </a:p>
        </p:txBody>
      </p:sp>
      <p:sp>
        <p:nvSpPr>
          <p:cNvPr id="8" name="文本框 7">
            <a:extLst>
              <a:ext uri="{FF2B5EF4-FFF2-40B4-BE49-F238E27FC236}">
                <a16:creationId xmlns:a16="http://schemas.microsoft.com/office/drawing/2014/main" id="{CA67FDF8-5C19-47AD-8B9E-2038A2C9CB33}"/>
              </a:ext>
            </a:extLst>
          </p:cNvPr>
          <p:cNvSpPr txBox="1"/>
          <p:nvPr/>
        </p:nvSpPr>
        <p:spPr>
          <a:xfrm>
            <a:off x="1257299" y="2846100"/>
            <a:ext cx="9867901" cy="1884106"/>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dirty="0">
                <a:solidFill>
                  <a:srgbClr val="000000"/>
                </a:solidFill>
                <a:latin typeface="Arial"/>
                <a:ea typeface="微软雅黑"/>
              </a:rPr>
              <a:t>设备配置文件的存储开销与电网物理状态的数量和虚拟节点的数量密切相关，而缓存开销与电网使用的网络请求和响应的类型有关</a:t>
            </a:r>
            <a:endParaRPr lang="en-US" altLang="zh-CN" sz="2000" dirty="0">
              <a:solidFill>
                <a:srgbClr val="000000"/>
              </a:solidFill>
              <a:latin typeface="Arial"/>
              <a:ea typeface="微软雅黑"/>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预计将占用大约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370 KB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来存储大型电网的数据，并占用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10 KB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来缓存与真实设备的网络交互</a:t>
            </a:r>
            <a:endParaRPr kumimoji="0" lang="zh-CN" altLang="en-US" sz="2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 name="文本框 8">
            <a:extLst>
              <a:ext uri="{FF2B5EF4-FFF2-40B4-BE49-F238E27FC236}">
                <a16:creationId xmlns:a16="http://schemas.microsoft.com/office/drawing/2014/main" id="{F49F9213-E3CA-4BA4-9AE1-FF6AA80549E8}"/>
              </a:ext>
            </a:extLst>
          </p:cNvPr>
          <p:cNvSpPr txBox="1"/>
          <p:nvPr/>
        </p:nvSpPr>
        <p:spPr>
          <a:xfrm>
            <a:off x="928685" y="2189738"/>
            <a:ext cx="6096000" cy="400110"/>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effectLst/>
              </a:rPr>
              <a:t>设备配置文件和缓存的开销</a:t>
            </a:r>
            <a:r>
              <a:rPr lang="zh-CN" altLang="en-US" sz="2000" dirty="0"/>
              <a:t> </a:t>
            </a:r>
          </a:p>
        </p:txBody>
      </p:sp>
    </p:spTree>
    <p:custDataLst>
      <p:tags r:id="rId1"/>
    </p:custDataLst>
    <p:extLst>
      <p:ext uri="{BB962C8B-B14F-4D97-AF65-F5344CB8AC3E}">
        <p14:creationId xmlns:p14="http://schemas.microsoft.com/office/powerpoint/2010/main" val="2514474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Evaluation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1" name="文本框 10">
            <a:extLst>
              <a:ext uri="{FF2B5EF4-FFF2-40B4-BE49-F238E27FC236}">
                <a16:creationId xmlns:a16="http://schemas.microsoft.com/office/drawing/2014/main" id="{37D31872-48FE-4AD0-B34E-A84D08F1913B}"/>
              </a:ext>
            </a:extLst>
          </p:cNvPr>
          <p:cNvSpPr txBox="1"/>
          <p:nvPr/>
        </p:nvSpPr>
        <p:spPr>
          <a:xfrm>
            <a:off x="781050" y="1166813"/>
            <a:ext cx="645795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2400" dirty="0">
                <a:solidFill>
                  <a:srgbClr val="000000"/>
                </a:solidFill>
                <a:latin typeface="Arial"/>
                <a:ea typeface="微软雅黑"/>
              </a:rPr>
              <a:t>中断策略的影响</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 name="文本框 12">
            <a:extLst>
              <a:ext uri="{FF2B5EF4-FFF2-40B4-BE49-F238E27FC236}">
                <a16:creationId xmlns:a16="http://schemas.microsoft.com/office/drawing/2014/main" id="{55D18D7C-691F-4A89-BB8B-1EF8111B9BD1}"/>
              </a:ext>
            </a:extLst>
          </p:cNvPr>
          <p:cNvSpPr txBox="1"/>
          <p:nvPr/>
        </p:nvSpPr>
        <p:spPr>
          <a:xfrm>
            <a:off x="909637" y="1786432"/>
            <a:ext cx="10096501" cy="163121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000" dirty="0">
                <a:effectLst/>
              </a:rPr>
              <a:t>启用和不启用 </a:t>
            </a:r>
            <a:r>
              <a:rPr lang="en-US" altLang="zh-CN" sz="2000" dirty="0" err="1">
                <a:effectLst/>
              </a:rPr>
              <a:t>DefRec</a:t>
            </a:r>
            <a:r>
              <a:rPr lang="en-US" altLang="zh-CN" sz="2000" dirty="0">
                <a:effectLst/>
              </a:rPr>
              <a:t> </a:t>
            </a:r>
            <a:r>
              <a:rPr lang="zh-CN" altLang="en-US" sz="2000" dirty="0">
                <a:effectLst/>
              </a:rPr>
              <a:t>的所有数据采集和控制操作的往返时间 </a:t>
            </a:r>
            <a:r>
              <a:rPr lang="en-US" altLang="zh-CN" sz="2000" dirty="0">
                <a:effectLst/>
              </a:rPr>
              <a:t>(RTT)</a:t>
            </a:r>
            <a:r>
              <a:rPr lang="zh-CN" altLang="en-US" sz="2000" dirty="0"/>
              <a:t> </a:t>
            </a:r>
            <a:endParaRPr lang="en-US" altLang="zh-CN" sz="20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000" dirty="0">
                <a:effectLst/>
              </a:rPr>
              <a:t>对于每种情况，变化都在 </a:t>
            </a:r>
            <a:r>
              <a:rPr lang="en-US" altLang="zh-CN" sz="2000" dirty="0">
                <a:effectLst/>
              </a:rPr>
              <a:t>±3% </a:t>
            </a:r>
            <a:r>
              <a:rPr lang="zh-CN" altLang="en-US" sz="2000" dirty="0">
                <a:effectLst/>
              </a:rPr>
              <a:t>以内，这与在通信网络中可以观察到的正常抖动处于同一数量级</a:t>
            </a:r>
            <a:r>
              <a:rPr lang="zh-CN" altLang="en-US" sz="2000" dirty="0"/>
              <a:t> </a:t>
            </a:r>
            <a:endParaRPr lang="en-US" altLang="zh-CN" sz="20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z="2000" dirty="0">
                <a:effectLst/>
              </a:rPr>
              <a:t>RTT </a:t>
            </a:r>
            <a:r>
              <a:rPr lang="zh-CN" altLang="en-US" sz="2000" dirty="0">
                <a:effectLst/>
              </a:rPr>
              <a:t>不仅受网络规模的影响，还受其拓扑的影响</a:t>
            </a:r>
            <a:r>
              <a:rPr lang="zh-CN" altLang="en-US" sz="2000" dirty="0"/>
              <a:t> 。</a:t>
            </a:r>
            <a:r>
              <a:rPr lang="zh-CN" altLang="en-US" sz="2000" dirty="0">
                <a:effectLst/>
              </a:rPr>
              <a:t>“</a:t>
            </a:r>
            <a:r>
              <a:rPr lang="en-US" altLang="zh-CN" sz="2000" dirty="0" err="1">
                <a:effectLst/>
              </a:rPr>
              <a:t>Cesnet</a:t>
            </a:r>
            <a:r>
              <a:rPr lang="en-US" altLang="zh-CN" sz="2000" dirty="0">
                <a:effectLst/>
              </a:rPr>
              <a:t>”</a:t>
            </a:r>
            <a:r>
              <a:rPr lang="zh-CN" altLang="en-US" sz="2000" dirty="0">
                <a:effectLst/>
              </a:rPr>
              <a:t>网络的节点数比“</a:t>
            </a:r>
            <a:r>
              <a:rPr lang="en-US" altLang="zh-CN" sz="2000" dirty="0" err="1">
                <a:effectLst/>
              </a:rPr>
              <a:t>Forthnet</a:t>
            </a:r>
            <a:r>
              <a:rPr lang="en-US" altLang="zh-CN" sz="2000" dirty="0">
                <a:effectLst/>
              </a:rPr>
              <a:t>”</a:t>
            </a:r>
            <a:r>
              <a:rPr lang="zh-CN" altLang="en-US" sz="2000" dirty="0">
                <a:effectLst/>
              </a:rPr>
              <a:t>网络少，但前者的路径多，延迟时间长，需要更多的时间来传递数据</a:t>
            </a:r>
            <a:r>
              <a:rPr lang="zh-CN" altLang="en-US" sz="2000" dirty="0"/>
              <a:t> </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pic>
        <p:nvPicPr>
          <p:cNvPr id="3" name="图片 2">
            <a:extLst>
              <a:ext uri="{FF2B5EF4-FFF2-40B4-BE49-F238E27FC236}">
                <a16:creationId xmlns:a16="http://schemas.microsoft.com/office/drawing/2014/main" id="{B60102D8-97D5-480C-BA59-63C31EC95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664" y="3575602"/>
            <a:ext cx="8431131" cy="3282398"/>
          </a:xfrm>
          <a:prstGeom prst="rect">
            <a:avLst/>
          </a:prstGeom>
        </p:spPr>
      </p:pic>
    </p:spTree>
    <p:custDataLst>
      <p:tags r:id="rId1"/>
    </p:custDataLst>
    <p:extLst>
      <p:ext uri="{BB962C8B-B14F-4D97-AF65-F5344CB8AC3E}">
        <p14:creationId xmlns:p14="http://schemas.microsoft.com/office/powerpoint/2010/main" val="4033368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Evaluation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1" name="文本框 10">
            <a:extLst>
              <a:ext uri="{FF2B5EF4-FFF2-40B4-BE49-F238E27FC236}">
                <a16:creationId xmlns:a16="http://schemas.microsoft.com/office/drawing/2014/main" id="{37D31872-48FE-4AD0-B34E-A84D08F1913B}"/>
              </a:ext>
            </a:extLst>
          </p:cNvPr>
          <p:cNvSpPr txBox="1"/>
          <p:nvPr/>
        </p:nvSpPr>
        <p:spPr>
          <a:xfrm>
            <a:off x="781050" y="1166813"/>
            <a:ext cx="645795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攻击误导策略的影响</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 name="文本框 12">
            <a:extLst>
              <a:ext uri="{FF2B5EF4-FFF2-40B4-BE49-F238E27FC236}">
                <a16:creationId xmlns:a16="http://schemas.microsoft.com/office/drawing/2014/main" id="{55D18D7C-691F-4A89-BB8B-1EF8111B9BD1}"/>
              </a:ext>
            </a:extLst>
          </p:cNvPr>
          <p:cNvSpPr txBox="1"/>
          <p:nvPr/>
        </p:nvSpPr>
        <p:spPr>
          <a:xfrm>
            <a:off x="904874" y="1725602"/>
            <a:ext cx="10096501" cy="193899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攻击误导性策略制造诱饵数据：制作它们需要一段时间，这会降低在电网中部署</a:t>
            </a: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DefRec</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的可行性。</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000" dirty="0">
                <a:effectLst/>
              </a:rPr>
              <a:t>展示了制作 </a:t>
            </a:r>
            <a:r>
              <a:rPr lang="en-US" altLang="zh-CN" sz="2000" dirty="0">
                <a:effectLst/>
              </a:rPr>
              <a:t>20% </a:t>
            </a:r>
            <a:r>
              <a:rPr lang="zh-CN" altLang="en-US" sz="2000" dirty="0">
                <a:effectLst/>
              </a:rPr>
              <a:t>诱饵数据的执行时间，大多数不到</a:t>
            </a:r>
            <a:r>
              <a:rPr lang="en-US" altLang="zh-CN" sz="2000" dirty="0">
                <a:effectLst/>
              </a:rPr>
              <a:t>0.3s</a:t>
            </a:r>
            <a:r>
              <a:rPr lang="zh-CN" altLang="en-US" sz="2000" dirty="0">
                <a:effectLst/>
              </a:rPr>
              <a:t>，波兰 </a:t>
            </a:r>
            <a:r>
              <a:rPr lang="en-US" altLang="zh-CN" sz="2000" dirty="0">
                <a:effectLst/>
              </a:rPr>
              <a:t>1153 </a:t>
            </a:r>
            <a:r>
              <a:rPr lang="zh-CN" altLang="en-US" sz="2000" dirty="0">
                <a:effectLst/>
              </a:rPr>
              <a:t>总线系统则需要大约 </a:t>
            </a:r>
            <a:r>
              <a:rPr lang="en-US" altLang="zh-CN" sz="2000" dirty="0">
                <a:effectLst/>
              </a:rPr>
              <a:t>4.7 </a:t>
            </a:r>
            <a:r>
              <a:rPr lang="zh-CN" altLang="en-US" sz="2000" dirty="0">
                <a:effectLst/>
              </a:rPr>
              <a:t>秒</a:t>
            </a:r>
            <a:r>
              <a:rPr lang="zh-CN" altLang="en-US" sz="2000" dirty="0"/>
              <a:t>  </a:t>
            </a:r>
            <a:endParaRPr lang="en-US" altLang="zh-CN" sz="20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由于许多电网和其他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ICS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中的机械惯性，实际数据通常变化缓慢，例如，以分钟为单位 。因此，在实际环境中部署 </a:t>
            </a: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DefRec</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的执行时间是可以接受的。</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pic>
        <p:nvPicPr>
          <p:cNvPr id="4" name="图片 3">
            <a:extLst>
              <a:ext uri="{FF2B5EF4-FFF2-40B4-BE49-F238E27FC236}">
                <a16:creationId xmlns:a16="http://schemas.microsoft.com/office/drawing/2014/main" id="{3BB39286-4D56-43E8-BFCB-B1BE69797E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039" y="3761718"/>
            <a:ext cx="8764573" cy="2984257"/>
          </a:xfrm>
          <a:prstGeom prst="rect">
            <a:avLst/>
          </a:prstGeom>
        </p:spPr>
      </p:pic>
    </p:spTree>
    <p:custDataLst>
      <p:tags r:id="rId1"/>
    </p:custDataLst>
    <p:extLst>
      <p:ext uri="{BB962C8B-B14F-4D97-AF65-F5344CB8AC3E}">
        <p14:creationId xmlns:p14="http://schemas.microsoft.com/office/powerpoint/2010/main" val="4128364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5"/>
          </p:nvPr>
        </p:nvSpPr>
        <p:spPr/>
        <p:txBody>
          <a:bodyPr>
            <a:normAutofit/>
          </a:bodyPr>
          <a:lstStyle/>
          <a:p>
            <a:pPr algn="ctr"/>
            <a:r>
              <a:rPr lang="en-US" altLang="zh-CN" sz="4445" dirty="0"/>
              <a:t>PART  06</a:t>
            </a:r>
          </a:p>
        </p:txBody>
      </p:sp>
      <p:sp>
        <p:nvSpPr>
          <p:cNvPr id="4" name="文本框 3">
            <a:extLst>
              <a:ext uri="{FF2B5EF4-FFF2-40B4-BE49-F238E27FC236}">
                <a16:creationId xmlns:a16="http://schemas.microsoft.com/office/drawing/2014/main" id="{CB937897-CF93-409F-AF0C-274A9308DF46}"/>
              </a:ext>
            </a:extLst>
          </p:cNvPr>
          <p:cNvSpPr txBox="1"/>
          <p:nvPr/>
        </p:nvSpPr>
        <p:spPr>
          <a:xfrm>
            <a:off x="3509963" y="4171949"/>
            <a:ext cx="53530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Conclusion and Discussion </a:t>
            </a:r>
            <a:endParaRPr kumimoji="0"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Tree>
    <p:custDataLst>
      <p:tags r:id="rId1"/>
    </p:custDataLst>
    <p:extLst>
      <p:ext uri="{BB962C8B-B14F-4D97-AF65-F5344CB8AC3E}">
        <p14:creationId xmlns:p14="http://schemas.microsoft.com/office/powerpoint/2010/main" val="2493413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Conclusion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0" name="文本框 9">
            <a:extLst>
              <a:ext uri="{FF2B5EF4-FFF2-40B4-BE49-F238E27FC236}">
                <a16:creationId xmlns:a16="http://schemas.microsoft.com/office/drawing/2014/main" id="{FB250521-FEB1-446B-8B9E-8FED2953DDCF}"/>
              </a:ext>
            </a:extLst>
          </p:cNvPr>
          <p:cNvSpPr txBox="1"/>
          <p:nvPr/>
        </p:nvSpPr>
        <p:spPr>
          <a:xfrm>
            <a:off x="814389" y="1737845"/>
            <a:ext cx="10658474" cy="373076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2000" dirty="0">
                <a:effectLst/>
              </a:rPr>
              <a:t>提出了 </a:t>
            </a:r>
            <a:r>
              <a:rPr lang="en-US" altLang="zh-CN" sz="2000" dirty="0">
                <a:effectLst/>
              </a:rPr>
              <a:t>PFV </a:t>
            </a:r>
            <a:r>
              <a:rPr lang="zh-CN" altLang="en-US" sz="2000" dirty="0">
                <a:effectLst/>
              </a:rPr>
              <a:t>的概念，它将网络与真实设备的交互</a:t>
            </a:r>
            <a:r>
              <a:rPr lang="en-US" altLang="zh-CN" sz="2000" dirty="0">
                <a:effectLst/>
              </a:rPr>
              <a:t>hook</a:t>
            </a:r>
            <a:r>
              <a:rPr lang="zh-CN" altLang="en-US" sz="2000" dirty="0">
                <a:effectLst/>
              </a:rPr>
              <a:t>以构建虚拟节点</a:t>
            </a:r>
            <a:endParaRPr lang="en-US" altLang="zh-CN" sz="2000" dirty="0">
              <a:effectLst/>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en-US" altLang="zh-CN" sz="2000" dirty="0">
                <a:effectLst/>
              </a:rPr>
              <a:t>PFV </a:t>
            </a:r>
            <a:r>
              <a:rPr lang="zh-CN" altLang="en-US" sz="2000" dirty="0">
                <a:effectLst/>
              </a:rPr>
              <a:t>构建的轻量级虚拟节点遵循网络堆栈、系统不变量和真实设备的物理状态变化的实际实现</a:t>
            </a:r>
            <a:r>
              <a:rPr lang="zh-CN" altLang="en-US" sz="2000" dirty="0"/>
              <a:t> </a:t>
            </a:r>
            <a:endParaRPr lang="en-US" altLang="zh-CN" sz="2000"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2000" dirty="0">
                <a:effectLst/>
              </a:rPr>
              <a:t>基于 </a:t>
            </a:r>
            <a:r>
              <a:rPr lang="en-US" altLang="zh-CN" sz="2000" dirty="0">
                <a:effectLst/>
              </a:rPr>
              <a:t>PFV</a:t>
            </a:r>
            <a:r>
              <a:rPr lang="zh-CN" altLang="en-US" sz="2000" dirty="0">
                <a:effectLst/>
              </a:rPr>
              <a:t>，</a:t>
            </a:r>
            <a:r>
              <a:rPr lang="en-US" altLang="zh-CN" sz="2000" dirty="0" err="1">
                <a:effectLst/>
              </a:rPr>
              <a:t>DefRec</a:t>
            </a:r>
            <a:r>
              <a:rPr lang="en-US" altLang="zh-CN" sz="2000" dirty="0">
                <a:effectLst/>
              </a:rPr>
              <a:t> </a:t>
            </a:r>
            <a:r>
              <a:rPr lang="zh-CN" altLang="en-US" sz="2000" dirty="0">
                <a:effectLst/>
              </a:rPr>
              <a:t>指定了两项安全策略，即随机通信和为虚拟节点制作诱饵数据，以破坏对手对电网网络物理基础设施的侦察</a:t>
            </a:r>
            <a:r>
              <a:rPr lang="zh-CN" altLang="en-US" sz="2000" dirty="0"/>
              <a:t> </a:t>
            </a:r>
            <a:endParaRPr lang="en-US" altLang="zh-CN" sz="2000"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2000" dirty="0">
                <a:effectLst/>
              </a:rPr>
              <a:t>基于对真实设备和大规模电网的评估，</a:t>
            </a:r>
            <a:r>
              <a:rPr lang="en-US" altLang="zh-CN" sz="2000" dirty="0" err="1">
                <a:effectLst/>
              </a:rPr>
              <a:t>DefRec</a:t>
            </a:r>
            <a:r>
              <a:rPr lang="en-US" altLang="zh-CN" sz="2000" dirty="0">
                <a:effectLst/>
              </a:rPr>
              <a:t> </a:t>
            </a:r>
            <a:r>
              <a:rPr lang="zh-CN" altLang="en-US" sz="2000" dirty="0">
                <a:effectLst/>
              </a:rPr>
              <a:t>可以通过少量虚拟节点成功延迟被动和主动攻击 </a:t>
            </a:r>
            <a:r>
              <a:rPr lang="en-US" altLang="zh-CN" sz="2000" dirty="0">
                <a:effectLst/>
              </a:rPr>
              <a:t>100 </a:t>
            </a:r>
            <a:r>
              <a:rPr lang="zh-CN" altLang="en-US" sz="2000" dirty="0">
                <a:effectLst/>
              </a:rPr>
              <a:t>年，并成功误导对手设计无效攻击</a:t>
            </a:r>
            <a:r>
              <a:rPr lang="zh-CN" altLang="en-US" sz="2000" dirty="0"/>
              <a:t>  </a:t>
            </a:r>
            <a:endParaRPr lang="en-US" altLang="zh-CN" sz="2000"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en-US" altLang="zh-CN" sz="2000" dirty="0" err="1">
                <a:effectLst/>
              </a:rPr>
              <a:t>DefRec</a:t>
            </a:r>
            <a:r>
              <a:rPr lang="en-US" altLang="zh-CN" sz="2000" dirty="0">
                <a:effectLst/>
              </a:rPr>
              <a:t> </a:t>
            </a:r>
            <a:r>
              <a:rPr lang="zh-CN" altLang="en-US" sz="2000" dirty="0">
                <a:effectLst/>
              </a:rPr>
              <a:t>在现有网络通信（例如，不到 </a:t>
            </a:r>
            <a:r>
              <a:rPr lang="en-US" altLang="zh-CN" sz="2000" dirty="0">
                <a:effectLst/>
              </a:rPr>
              <a:t>3% </a:t>
            </a:r>
            <a:r>
              <a:rPr lang="zh-CN" altLang="en-US" sz="2000" dirty="0">
                <a:effectLst/>
              </a:rPr>
              <a:t>的 </a:t>
            </a:r>
            <a:r>
              <a:rPr lang="en-US" altLang="zh-CN" sz="2000" dirty="0">
                <a:effectLst/>
              </a:rPr>
              <a:t>RTT</a:t>
            </a:r>
            <a:r>
              <a:rPr lang="zh-CN" altLang="en-US" sz="2000" dirty="0">
                <a:effectLst/>
              </a:rPr>
              <a:t>）和控制操作上引入了可忽略的开销。</a:t>
            </a:r>
            <a:r>
              <a:rPr lang="zh-CN" altLang="en-US" sz="2000" dirty="0"/>
              <a:t> </a:t>
            </a:r>
            <a:endParaRPr kumimoji="0" lang="zh-CN" altLang="en-US" sz="20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0284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A078A4-A487-4014-ACAC-CCF67EFA006B}"/>
              </a:ext>
            </a:extLst>
          </p:cNvPr>
          <p:cNvSpPr txBox="1"/>
          <p:nvPr/>
        </p:nvSpPr>
        <p:spPr>
          <a:xfrm>
            <a:off x="519112" y="1296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Future Work and Discussion</a:t>
            </a:r>
            <a:endParaRPr kumimoji="0"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endParaRPr>
          </a:p>
        </p:txBody>
      </p:sp>
      <p:sp>
        <p:nvSpPr>
          <p:cNvPr id="10" name="文本框 9">
            <a:extLst>
              <a:ext uri="{FF2B5EF4-FFF2-40B4-BE49-F238E27FC236}">
                <a16:creationId xmlns:a16="http://schemas.microsoft.com/office/drawing/2014/main" id="{FB250521-FEB1-446B-8B9E-8FED2953DDCF}"/>
              </a:ext>
            </a:extLst>
          </p:cNvPr>
          <p:cNvSpPr txBox="1"/>
          <p:nvPr/>
        </p:nvSpPr>
        <p:spPr>
          <a:xfrm>
            <a:off x="1152525" y="2252195"/>
            <a:ext cx="9744075" cy="1884106"/>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lang="zh-CN" altLang="en-US" sz="2000" dirty="0">
                <a:effectLst/>
              </a:rPr>
              <a:t>将对 </a:t>
            </a:r>
            <a:r>
              <a:rPr lang="en-US" altLang="zh-CN" sz="2000" dirty="0">
                <a:effectLst/>
              </a:rPr>
              <a:t>PFV </a:t>
            </a:r>
            <a:r>
              <a:rPr lang="zh-CN" altLang="en-US" sz="2000" dirty="0">
                <a:effectLst/>
              </a:rPr>
              <a:t>的功能进行正式的覆盖分析，并将其应用到更多的 </a:t>
            </a:r>
            <a:r>
              <a:rPr lang="en-US" altLang="zh-CN" sz="2000" dirty="0">
                <a:effectLst/>
              </a:rPr>
              <a:t>ICS </a:t>
            </a:r>
            <a:r>
              <a:rPr lang="zh-CN" altLang="en-US" sz="2000" dirty="0">
                <a:effectLst/>
              </a:rPr>
              <a:t>环境中，包括用于不同 </a:t>
            </a:r>
            <a:r>
              <a:rPr lang="en-US" altLang="zh-CN" sz="2000" dirty="0">
                <a:effectLst/>
              </a:rPr>
              <a:t>ICS </a:t>
            </a:r>
            <a:r>
              <a:rPr lang="zh-CN" altLang="en-US" sz="2000" dirty="0">
                <a:effectLst/>
              </a:rPr>
              <a:t>网络中的协议的解析器和编码器。</a:t>
            </a:r>
            <a:endParaRPr lang="en-US" altLang="zh-CN" sz="2000" dirty="0">
              <a:effectLst/>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lang="zh-CN" altLang="en-US" sz="2000" dirty="0">
                <a:effectLst/>
              </a:rPr>
              <a:t>将使用其他 </a:t>
            </a:r>
            <a:r>
              <a:rPr lang="en-US" altLang="zh-CN" sz="2000" dirty="0">
                <a:effectLst/>
              </a:rPr>
              <a:t>IDS </a:t>
            </a:r>
            <a:r>
              <a:rPr lang="zh-CN" altLang="en-US" sz="2000" dirty="0">
                <a:effectLst/>
              </a:rPr>
              <a:t>技术扩展 </a:t>
            </a:r>
            <a:r>
              <a:rPr lang="en-US" altLang="zh-CN" sz="2000" dirty="0">
                <a:effectLst/>
              </a:rPr>
              <a:t>PFV</a:t>
            </a:r>
            <a:r>
              <a:rPr lang="zh-CN" altLang="en-US" sz="2000" dirty="0">
                <a:effectLst/>
              </a:rPr>
              <a:t>，以评估其在无需侦察或针对数据隐私的攻击方面的性能。</a:t>
            </a:r>
            <a:r>
              <a:rPr lang="zh-CN" altLang="en-US" sz="2000" dirty="0"/>
              <a:t> </a:t>
            </a:r>
            <a:endParaRPr kumimoji="0" lang="zh-CN" altLang="en-US" sz="20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94951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5"/>
          </p:nvPr>
        </p:nvSpPr>
        <p:spPr/>
        <p:txBody>
          <a:bodyPr>
            <a:normAutofit/>
          </a:bodyPr>
          <a:lstStyle/>
          <a:p>
            <a:pPr algn="ctr"/>
            <a:r>
              <a:rPr lang="en-US" altLang="zh-CN" sz="4445"/>
              <a:t>PART  02</a:t>
            </a:r>
          </a:p>
        </p:txBody>
      </p:sp>
      <p:sp>
        <p:nvSpPr>
          <p:cNvPr id="4" name="文本框 3">
            <a:extLst>
              <a:ext uri="{FF2B5EF4-FFF2-40B4-BE49-F238E27FC236}">
                <a16:creationId xmlns:a16="http://schemas.microsoft.com/office/drawing/2014/main" id="{AC66ED41-FA5C-4BD9-AA87-3011DD5CC005}"/>
              </a:ext>
            </a:extLst>
          </p:cNvPr>
          <p:cNvSpPr txBox="1"/>
          <p:nvPr/>
        </p:nvSpPr>
        <p:spPr>
          <a:xfrm>
            <a:off x="3351213" y="4414837"/>
            <a:ext cx="5919787"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Motivation and Contribution</a:t>
            </a:r>
            <a:endParaRPr lang="zh-CN" altLang="en-US" sz="36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custDataLst>
              <p:tags r:id="rId2"/>
            </p:custDataLst>
          </p:nvPr>
        </p:nvSpPr>
        <p:spPr>
          <a:xfrm>
            <a:off x="1651285" y="2659777"/>
            <a:ext cx="8889429" cy="1128235"/>
          </a:xfrm>
        </p:spPr>
        <p:txBody>
          <a:bodyPr/>
          <a:lstStyle/>
          <a:p>
            <a:r>
              <a:rPr lang="zh-CN" altLang="en-US" sz="6000" b="1" dirty="0">
                <a:solidFill>
                  <a:schemeClr val="tx1">
                    <a:lumMod val="65000"/>
                    <a:lumOff val="35000"/>
                  </a:schemeClr>
                </a:solidFill>
                <a:uFillTx/>
                <a:latin typeface="汉仪青云简" panose="00020600040101010101" charset="-122"/>
                <a:ea typeface="汉仪青云简" panose="00020600040101010101" charset="-122"/>
              </a:rPr>
              <a:t>感谢聆听</a:t>
            </a:r>
            <a:r>
              <a:rPr lang="zh-CN" altLang="en-US" sz="4800" b="1" dirty="0">
                <a:solidFill>
                  <a:schemeClr val="dk1">
                    <a:lumMod val="65000"/>
                    <a:lumOff val="35000"/>
                  </a:schemeClr>
                </a:solidFill>
              </a:rPr>
              <a:t>！</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Motivation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2FB66BA6-DAF8-4E74-85B7-A7DD69E9F01B}"/>
              </a:ext>
            </a:extLst>
          </p:cNvPr>
          <p:cNvSpPr txBox="1"/>
          <p:nvPr/>
        </p:nvSpPr>
        <p:spPr>
          <a:xfrm>
            <a:off x="1009649" y="1660237"/>
            <a:ext cx="9377363" cy="1422441"/>
          </a:xfrm>
          <a:prstGeom prst="rect">
            <a:avLst/>
          </a:prstGeom>
          <a:noFill/>
        </p:spPr>
        <p:txBody>
          <a:bodyPr wrap="square">
            <a:spAutoFit/>
          </a:bodyPr>
          <a:lstStyle/>
          <a:p>
            <a:pPr marL="342900" indent="-342900">
              <a:lnSpc>
                <a:spcPct val="150000"/>
              </a:lnSpc>
              <a:buFont typeface="Wingdings" panose="05000000000000000000" pitchFamily="2" charset="2"/>
              <a:buChar char="u"/>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侦察对于攻击者准备攻击智能电网等工业控制系统（</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ICS</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）至关重要</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通过深入了解物理过程，攻击者能够在不引起警报的情况下造成毁灭性的物理破坏 </a:t>
            </a:r>
          </a:p>
        </p:txBody>
      </p:sp>
      <p:sp>
        <p:nvSpPr>
          <p:cNvPr id="11" name="文本框 10">
            <a:extLst>
              <a:ext uri="{FF2B5EF4-FFF2-40B4-BE49-F238E27FC236}">
                <a16:creationId xmlns:a16="http://schemas.microsoft.com/office/drawing/2014/main" id="{D600F7E9-977C-41AA-A818-9D8359730F80}"/>
              </a:ext>
            </a:extLst>
          </p:cNvPr>
          <p:cNvSpPr txBox="1"/>
          <p:nvPr/>
        </p:nvSpPr>
        <p:spPr>
          <a:xfrm>
            <a:off x="1254917" y="3204141"/>
            <a:ext cx="9217821" cy="2822632"/>
          </a:xfrm>
          <a:prstGeom prst="rect">
            <a:avLst/>
          </a:prstGeom>
          <a:noFill/>
        </p:spPr>
        <p:txBody>
          <a:bodyPr wrap="square">
            <a:spAutoFit/>
          </a:bodyPr>
          <a:lstStyle/>
          <a:p>
            <a:pPr marR="0" lvl="0" algn="l" defTabSz="914400" rtl="0" eaLnBrk="1" fontAlgn="auto" latinLnBrk="0" hangingPunct="1">
              <a:lnSpc>
                <a:spcPct val="94000"/>
              </a:lnSpc>
              <a:spcBef>
                <a:spcPts val="1000"/>
              </a:spcBef>
              <a:spcAft>
                <a:spcPts val="200"/>
              </a:spcAft>
              <a:buClrTx/>
              <a:buSzTx/>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干扰侦察的好处</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873252" marR="0" lvl="1" indent="-342900" algn="l" defTabSz="914400" rtl="0" eaLnBrk="1" fontAlgn="auto" latinLnBrk="0" hangingPunct="1">
              <a:lnSpc>
                <a:spcPct val="150000"/>
              </a:lnSpc>
              <a:spcBef>
                <a:spcPts val="500"/>
              </a:spcBef>
              <a:spcAft>
                <a:spcPts val="20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可以在对手执行其策略并造成损害之前发现并误导攻击。在这个早期阶段检测攻击能够消除潜在威胁并防止损害</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873252" marR="0" lvl="1" indent="-342900" algn="l" defTabSz="914400" rtl="0" eaLnBrk="1" fontAlgn="auto" latinLnBrk="0" hangingPunct="1">
              <a:lnSpc>
                <a:spcPct val="150000"/>
              </a:lnSpc>
              <a:spcBef>
                <a:spcPts val="500"/>
              </a:spcBef>
              <a:spcAft>
                <a:spcPts val="20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攻击者可能会利用不同的漏洞并执行不同的恶意活动来造成不同类型的物理损害，但它们依赖于来自目标系统的相同物理过程来规划有效的攻击策略。</a:t>
            </a:r>
            <a:endParaRPr lang="zh-CN" altLang="en-US"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Motivation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1152525" y="2288887"/>
            <a:ext cx="9577388" cy="3277436"/>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基于模拟和仿真系统行为的先进移动目标防御（</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MTD</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）技术不考虑电网的物理基础设施，易于识别</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网络基础设施的模拟，通常用于蜜罐或蜜网，是基于静态规范的。即使实现与协议规范完全一致，它仍然可能与真实系统的实际实现不同 </a:t>
            </a:r>
          </a:p>
          <a:p>
            <a:pPr marL="342900" indent="-342900">
              <a:lnSpc>
                <a:spcPct val="150000"/>
              </a:lnSpc>
              <a:buFont typeface="Wingdings" panose="05000000000000000000" pitchFamily="2" charset="2"/>
              <a:buChar char="p"/>
            </a:pP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最先进的 </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ICS </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蜜罐项目没有对物理过程和系统级行为进行建模，例如执行控制命令的延迟和物理状态的变化，它们可能在不同的位置和时间发生变化。攻击者可以利用这些状态变化来识别模拟 </a:t>
            </a:r>
          </a:p>
        </p:txBody>
      </p:sp>
      <p:sp>
        <p:nvSpPr>
          <p:cNvPr id="8" name="文本框 7">
            <a:extLst>
              <a:ext uri="{FF2B5EF4-FFF2-40B4-BE49-F238E27FC236}">
                <a16:creationId xmlns:a16="http://schemas.microsoft.com/office/drawing/2014/main" id="{AA6E7C5B-A5B8-4CD5-B7BF-1450D37A933F}"/>
              </a:ext>
            </a:extLst>
          </p:cNvPr>
          <p:cNvSpPr txBox="1"/>
          <p:nvPr/>
        </p:nvSpPr>
        <p:spPr>
          <a:xfrm>
            <a:off x="762000" y="1571595"/>
            <a:ext cx="6096000" cy="400110"/>
          </a:xfrm>
          <a:prstGeom prst="rect">
            <a:avLst/>
          </a:prstGeom>
          <a:noFill/>
        </p:spPr>
        <p:txBody>
          <a:bodyPr wrap="square">
            <a:spAutoFit/>
          </a:bodyPr>
          <a:lstStyle/>
          <a:p>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目前的抗侦察技术研究存在差距</a:t>
            </a:r>
            <a:endParaRPr lang="zh-CN" altLang="en-US" dirty="0"/>
          </a:p>
        </p:txBody>
      </p:sp>
    </p:spTree>
    <p:custDataLst>
      <p:tags r:id="rId1"/>
    </p:custDataLst>
    <p:extLst>
      <p:ext uri="{BB962C8B-B14F-4D97-AF65-F5344CB8AC3E}">
        <p14:creationId xmlns:p14="http://schemas.microsoft.com/office/powerpoint/2010/main" val="2149988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Contribution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957262" y="1328617"/>
            <a:ext cx="9577388" cy="2354106"/>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为了克服模仿和模拟的缺点，提出了物理功能虚拟化（</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）的设计，以构建轻量级的虚拟节点，这些节点遵循网络堆栈的实际实现、物理状态变化和电网中真实物理设备的系统不变量</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利用基于软件定义网络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(SDN)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的网络控制应用程序来“</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hook</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”网络与真实设备的交互，并将其用作虚拟节点的网络流</a:t>
            </a:r>
          </a:p>
        </p:txBody>
      </p:sp>
      <p:pic>
        <p:nvPicPr>
          <p:cNvPr id="4" name="图片 3">
            <a:extLst>
              <a:ext uri="{FF2B5EF4-FFF2-40B4-BE49-F238E27FC236}">
                <a16:creationId xmlns:a16="http://schemas.microsoft.com/office/drawing/2014/main" id="{204A5A5C-A513-46A7-BD1B-D92B3A4C9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1657" y="3757538"/>
            <a:ext cx="5304102" cy="2767087"/>
          </a:xfrm>
          <a:prstGeom prst="rect">
            <a:avLst/>
          </a:prstGeom>
        </p:spPr>
      </p:pic>
    </p:spTree>
    <p:custDataLst>
      <p:tags r:id="rId1"/>
    </p:custDataLst>
    <p:extLst>
      <p:ext uri="{BB962C8B-B14F-4D97-AF65-F5344CB8AC3E}">
        <p14:creationId xmlns:p14="http://schemas.microsoft.com/office/powerpoint/2010/main" val="1343645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en-US" altLang="zh-CN" sz="3400" spc="180" dirty="0">
                <a:solidFill>
                  <a:schemeClr val="lt1"/>
                </a:solidFill>
                <a:latin typeface="微软雅黑" panose="020B0503020204020204" pitchFamily="34" charset="-122"/>
                <a:cs typeface="微软雅黑" panose="020B0503020204020204" pitchFamily="34" charset="-122"/>
              </a:rPr>
              <a:t>Contribution</a:t>
            </a:r>
            <a:endParaRPr lang="zh-CN" sz="3400" spc="180" dirty="0">
              <a:solidFill>
                <a:schemeClr val="lt1"/>
              </a:solidFill>
              <a:latin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8B6B59C7-F340-4C53-BDC8-EEB1ED0FFC28}"/>
              </a:ext>
            </a:extLst>
          </p:cNvPr>
          <p:cNvSpPr txBox="1"/>
          <p:nvPr/>
        </p:nvSpPr>
        <p:spPr>
          <a:xfrm>
            <a:off x="815849" y="1553228"/>
            <a:ext cx="10801351" cy="969111"/>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将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定位为对现有安全功能（包括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IDS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和蜜罐）的补充服务</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在物理设备的网络交互上实现了轻量级虚拟化，为补充被动</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IDS</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提供了额外的保护：</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B5D3C290-E42C-47EC-8336-34C4D2730978}"/>
              </a:ext>
            </a:extLst>
          </p:cNvPr>
          <p:cNvSpPr txBox="1"/>
          <p:nvPr/>
        </p:nvSpPr>
        <p:spPr>
          <a:xfrm>
            <a:off x="815849" y="1091563"/>
            <a:ext cx="6096000" cy="461665"/>
          </a:xfrm>
          <a:prstGeom prst="rect">
            <a:avLst/>
          </a:prstGeom>
          <a:noFill/>
        </p:spPr>
        <p:txBody>
          <a:bodyPr wrap="square">
            <a:spAutoFit/>
          </a:bodyPr>
          <a:lstStyle/>
          <a:p>
            <a:r>
              <a:rPr lang="en-US" altLang="zh-CN" sz="24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PFV </a:t>
            </a:r>
            <a:r>
              <a:rPr lang="zh-CN" altLang="en-US" sz="24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的作用 </a:t>
            </a:r>
          </a:p>
        </p:txBody>
      </p:sp>
      <p:sp>
        <p:nvSpPr>
          <p:cNvPr id="4" name="文本框 3">
            <a:extLst>
              <a:ext uri="{FF2B5EF4-FFF2-40B4-BE49-F238E27FC236}">
                <a16:creationId xmlns:a16="http://schemas.microsoft.com/office/drawing/2014/main" id="{2F09E4AB-0898-42F9-AB1E-8CF3BB42F134}"/>
              </a:ext>
            </a:extLst>
          </p:cNvPr>
          <p:cNvSpPr txBox="1"/>
          <p:nvPr/>
        </p:nvSpPr>
        <p:spPr>
          <a:xfrm>
            <a:off x="1266825" y="2522339"/>
            <a:ext cx="10109326" cy="420076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dirty="0">
                <a:latin typeface="Times New Roman" panose="02020603050405020304" pitchFamily="18" charset="0"/>
                <a:cs typeface="Times New Roman" panose="02020603050405020304" pitchFamily="18" charset="0"/>
              </a:rPr>
              <a:t>Considering practical threats with partial compromise</a:t>
            </a:r>
            <a:r>
              <a:rPr lang="zh-CN" altLang="en-US" sz="2000" dirty="0">
                <a:latin typeface="Times New Roman" panose="02020603050405020304" pitchFamily="18" charset="0"/>
                <a:cs typeface="Times New Roman" panose="02020603050405020304" pitchFamily="18" charset="0"/>
              </a:rPr>
              <a:t>：</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考虑了一个强大的威胁模型，其中对 手已经破坏了电网的网络，并且不需要对复杂的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SCADA</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系统或变电站配置进行信任</a:t>
            </a:r>
            <a:endPar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Increasing reconnaissance efforts</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可以显着增加对手的侦察努力，虚拟节点在细粒度级别上遵循真实设备的行为，这使得攻击者有效地区分真实设备和虚拟节点的计算成本很高，与基于异常的 </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IDS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中的高错误检测率相比，</a:t>
            </a: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PFV </a:t>
            </a:r>
            <a:r>
              <a:rPr kumimoji="0" lang="zh-CN" altLang="en-US"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可以帮助将成功侦察率降低至少三个数量级</a:t>
            </a:r>
            <a:endPar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191B0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Regaining computational advantages for defense mechanisms</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PFV</a:t>
            </a:r>
            <a:r>
              <a:rPr lang="zh-CN" altLang="en-US" sz="2000" dirty="0">
                <a:solidFill>
                  <a:srgbClr val="191B0E"/>
                </a:solidFill>
                <a:latin typeface="Times New Roman" panose="02020603050405020304" pitchFamily="18" charset="0"/>
                <a:ea typeface="华文楷体" panose="02010600040101010101" pitchFamily="2" charset="-122"/>
                <a:cs typeface="Times New Roman" panose="02020603050405020304" pitchFamily="18" charset="0"/>
              </a:rPr>
              <a:t>能够提高系统应对各类攻击的鲁棒性</a:t>
            </a:r>
          </a:p>
        </p:txBody>
      </p:sp>
    </p:spTree>
    <p:custDataLst>
      <p:tags r:id="rId1"/>
    </p:custDataLst>
    <p:extLst>
      <p:ext uri="{BB962C8B-B14F-4D97-AF65-F5344CB8AC3E}">
        <p14:creationId xmlns:p14="http://schemas.microsoft.com/office/powerpoint/2010/main" val="33235918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a67f353244b24bef95c04681c2641555"/>
  <p:tag name="KSO_WM_UNIT_DECORATE_INFO" val=""/>
  <p:tag name="KSO_WM_UNIT_SM_LIMIT_TYPE" val=""/>
  <p:tag name="KSO_WM_CHIP_FILLAREA_FILL_RULE" val="{&quot;fill_align&quot;:&quot;cm&quot;,&quot;fill_effect&quot;:[],&quot;fill_mode&quot;:&quot;full&quot;,&quot;sacle_strategy&quot;:&quot;stretch&quot;}"/>
  <p:tag name="KSO_WM_ASSEMBLE_CHIP_INDEX" val="3a965e85e9084a88845b48b9defd4b1c"/>
  <p:tag name="KSO_WM_SLIDE_BACKGROUND_TYPE" val="frame"/>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42efe6e679ce492292e958c4a0abd3ac"/>
  <p:tag name="KSO_WM_UNIT_DECORATE_INFO" val=""/>
  <p:tag name="KSO_WM_UNIT_SM_LIMIT_TYPE" val=""/>
  <p:tag name="KSO_WM_CHIP_FILLAREA_FILL_RULE" val="{&quot;fill_align&quot;:&quot;cm&quot;,&quot;fill_effect&quot;:[],&quot;fill_mode&quot;:&quot;full&quot;,&quot;sacle_strategy&quot;:&quot;stretch&quot;}"/>
  <p:tag name="KSO_WM_ASSEMBLE_CHIP_INDEX" val="30b616c6eeed4fda8f377280c271c5ef"/>
  <p:tag name="KSO_WM_SLIDE_BACKGROUND_TYPE" val="frame"/>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142402c386134db38ac90679111e1343"/>
  <p:tag name="KSO_WM_UNIT_DECORATE_INFO" val=""/>
  <p:tag name="KSO_WM_UNIT_SM_LIMIT_TYPE" val=""/>
  <p:tag name="KSO_WM_CHIP_FILLAREA_FILL_RULE" val="{&quot;fill_align&quot;:&quot;cm&quot;,&quot;fill_effect&quot;:[],&quot;fill_mode&quot;:&quot;full&quot;,&quot;sacle_strategy&quot;:&quot;stretch&quot;}"/>
  <p:tag name="KSO_WM_ASSEMBLE_CHIP_INDEX" val="1e366cd14dbe4fc6b7739eb3bb7eb9d0"/>
  <p:tag name="KSO_WM_SLIDE_BACKGROUND_TYPE" val="leftRight"/>
  <p:tag name="KSO_WM_UNIT_TEXT_FILL_FORE_SCHEMECOLOR_INDEX_BRIGHTNESS" val="0"/>
  <p:tag name="KSO_WM_UNIT_TEXT_FILL_FORE_SCHEMECOLOR_INDEX" val="2"/>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1f60b0817ef44539a5e28557e1aa9a6f"/>
  <p:tag name="KSO_WM_UNIT_DECORATE_INFO" val=""/>
  <p:tag name="KSO_WM_UNIT_SM_LIMIT_TYPE" val=""/>
  <p:tag name="KSO_WM_CHIP_FILLAREA_FILL_RULE" val="{&quot;fill_align&quot;:&quot;cm&quot;,&quot;fill_effect&quot;:[],&quot;fill_mode&quot;:&quot;full&quot;,&quot;sacle_strategy&quot;:&quot;stretch&quot;}"/>
  <p:tag name="KSO_WM_ASSEMBLE_CHIP_INDEX" val="7e6220740cd64f8a8f56efefafaeda00"/>
  <p:tag name="KSO_WM_SLIDE_BACKGROUND_TYPE" val="leftRight"/>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62363a06779f4c7d990b35c641c74ad1"/>
  <p:tag name="KSO_WM_UNIT_DECORATE_INFO" val=""/>
  <p:tag name="KSO_WM_UNIT_SM_LIMIT_TYPE" val=""/>
  <p:tag name="KSO_WM_CHIP_FILLAREA_FILL_RULE" val="{&quot;fill_align&quot;:&quot;cm&quot;,&quot;fill_effect&quot;:[],&quot;fill_mode&quot;:&quot;full&quot;,&quot;sacle_strategy&quot;:&quot;stretch&quot;}"/>
  <p:tag name="KSO_WM_ASSEMBLE_CHIP_INDEX" val="6f7a260c3e674c17a72577c066dae4ca"/>
  <p:tag name="KSO_WM_SLIDE_BACKGROUND_TYPE" val="leftRight"/>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f9cc561fb3d84bd5a4157b13455daa67"/>
  <p:tag name="KSO_WM_UNIT_DECORATE_INFO" val=""/>
  <p:tag name="KSO_WM_UNIT_SM_LIMIT_TYPE" val=""/>
  <p:tag name="KSO_WM_CHIP_FILLAREA_FILL_RULE" val="{&quot;fill_align&quot;:&quot;cm&quot;,&quot;fill_effect&quot;:[],&quot;fill_mode&quot;:&quot;full&quot;,&quot;sacle_strategy&quot;:&quot;stretch&quot;}"/>
  <p:tag name="KSO_WM_ASSEMBLE_CHIP_INDEX" val="6dee94b6f75c4746ad8b980f4f11a07c"/>
  <p:tag name="KSO_WM_SLIDE_BACKGROUND_TYPE" val="topBottom"/>
  <p:tag name="KSO_WM_UNIT_TEXT_FILL_FORE_SCHEMECOLOR_INDEX_BRIGHTNESS" val="0"/>
  <p:tag name="KSO_WM_UNIT_TEXT_FILL_FORE_SCHEMECOLOR_INDEX" val="2"/>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a1fd38beb1f148f88fc3f1464c8ce827"/>
  <p:tag name="KSO_WM_UNIT_DECORATE_INFO" val=""/>
  <p:tag name="KSO_WM_UNIT_SM_LIMIT_TYPE" val=""/>
  <p:tag name="KSO_WM_CHIP_FILLAREA_FILL_RULE" val="{&quot;fill_align&quot;:&quot;cm&quot;,&quot;fill_effect&quot;:[],&quot;fill_mode&quot;:&quot;full&quot;,&quot;sacle_strategy&quot;:&quot;stretch&quot;}"/>
  <p:tag name="KSO_WM_ASSEMBLE_CHIP_INDEX" val="22af856076d74403aceb9b5ae3e460a9"/>
  <p:tag name="KSO_WM_SLIDE_BACKGROUND_TYPE" val="topBotto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1fc39d0ac1d04ffdb935aecdcc7b609a"/>
  <p:tag name="KSO_WM_UNIT_DECORATE_INFO" val=""/>
  <p:tag name="KSO_WM_UNIT_SM_LIMIT_TYPE" val=""/>
  <p:tag name="KSO_WM_CHIP_FILLAREA_FILL_RULE" val="{&quot;fill_align&quot;:&quot;cm&quot;,&quot;fill_effect&quot;:[],&quot;fill_mode&quot;:&quot;full&quot;,&quot;sacle_strategy&quot;:&quot;stretch&quot;}"/>
  <p:tag name="KSO_WM_ASSEMBLE_CHIP_INDEX" val="f0d085946e434df68140aa561db50b09"/>
  <p:tag name="KSO_WM_SLIDE_BACKGROUND_TYPE" val="topBottom"/>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65b042413c314ffeabed5d74e1162e08"/>
  <p:tag name="KSO_WM_UNIT_DECORATE_INFO" val=""/>
  <p:tag name="KSO_WM_UNIT_SM_LIMIT_TYPE" val=""/>
  <p:tag name="KSO_WM_CHIP_FILLAREA_FILL_RULE" val="{&quot;fill_align&quot;:&quot;cm&quot;,&quot;fill_effect&quot;:[],&quot;fill_mode&quot;:&quot;full&quot;,&quot;sacle_strategy&quot;:&quot;stretch&quot;}"/>
  <p:tag name="KSO_WM_ASSEMBLE_CHIP_INDEX" val="29198a50c3a042be8ab13a40ce742129"/>
  <p:tag name="KSO_WM_SLIDE_BACKGROUND_TYPE" val="bottomTop"/>
  <p:tag name="KSO_WM_UNIT_TEXT_FILL_FORE_SCHEMECOLOR_INDEX_BRIGHTNESS" val="0"/>
  <p:tag name="KSO_WM_UNIT_TEXT_FILL_FORE_SCHEMECOLOR_INDEX" val="2"/>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9438a5b5bdad41649305a32cac9babb8"/>
  <p:tag name="KSO_WM_UNIT_DECORATE_INFO" val=""/>
  <p:tag name="KSO_WM_UNIT_SM_LIMIT_TYPE" val=""/>
  <p:tag name="KSO_WM_CHIP_FILLAREA_FILL_RULE" val="{&quot;fill_align&quot;:&quot;cm&quot;,&quot;fill_effect&quot;:[],&quot;fill_mode&quot;:&quot;full&quot;,&quot;sacle_strategy&quot;:&quot;stretch&quot;}"/>
  <p:tag name="KSO_WM_ASSEMBLE_CHIP_INDEX" val="38b405183dfc49baa92fbaf25be2d55d"/>
  <p:tag name="KSO_WM_SLIDE_BACKGROUND_TYPE" val="bottomTop"/>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8a7c99c5e09f43f5b4fa842b2860c83e"/>
  <p:tag name="KSO_WM_UNIT_DECORATE_INFO" val=""/>
  <p:tag name="KSO_WM_UNIT_SM_LIMIT_TYPE" val=""/>
  <p:tag name="KSO_WM_CHIP_FILLAREA_FILL_RULE" val="{&quot;fill_align&quot;:&quot;cm&quot;,&quot;fill_effect&quot;:[],&quot;fill_mode&quot;:&quot;full&quot;,&quot;sacle_strategy&quot;:&quot;stretch&quot;}"/>
  <p:tag name="KSO_WM_ASSEMBLE_CHIP_INDEX" val="49a1f27abd574e049747ad27515862c1"/>
  <p:tag name="KSO_WM_SLIDE_BACKGROUND_TYPE" val="bottomTop"/>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2766b88683f044e48b8b5108989fde5f"/>
  <p:tag name="KSO_WM_UNIT_DECORATE_INFO" val=""/>
  <p:tag name="KSO_WM_UNIT_SM_LIMIT_TYPE" val=""/>
  <p:tag name="KSO_WM_CHIP_FILLAREA_FILL_RULE" val="{&quot;fill_align&quot;:&quot;cm&quot;,&quot;fill_effect&quot;:[],&quot;fill_mode&quot;:&quot;full&quot;,&quot;sacle_strategy&quot;:&quot;stretch&quot;}"/>
  <p:tag name="KSO_WM_ASSEMBLE_CHIP_INDEX" val="cabb4c83cc8d4862ad26b9ed3286cf77"/>
  <p:tag name="KSO_WM_SLIDE_BACKGROUND_TYPE" val="navigation"/>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17a4bde45d1949bb9085e1cc28f3cb27"/>
  <p:tag name="KSO_WM_UNIT_DECORATE_INFO" val=""/>
  <p:tag name="KSO_WM_UNIT_SM_LIMIT_TYPE" val=""/>
  <p:tag name="KSO_WM_CHIP_FILLAREA_FILL_RULE" val="{&quot;fill_align&quot;:&quot;cm&quot;,&quot;fill_effect&quot;:[],&quot;fill_mode&quot;:&quot;full&quot;,&quot;sacle_strategy&quot;:&quot;stretch&quot;}"/>
  <p:tag name="KSO_WM_ASSEMBLE_CHIP_INDEX" val="742a42e05ec3484c8e3a0ed4c4beae47"/>
  <p:tag name="KSO_WM_SLIDE_BACKGROUND_TYPE" val="navigation"/>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c3d3eeca3c743d6b63356219fa93fa0"/>
  <p:tag name="KSO_WM_UNIT_DECORATE_INFO" val=""/>
  <p:tag name="KSO_WM_UNIT_SM_LIMIT_TYPE" val=""/>
  <p:tag name="KSO_WM_CHIP_FILLAREA_FILL_RULE" val="{&quot;fill_align&quot;:&quot;cm&quot;,&quot;fill_effect&quot;:[],&quot;fill_mode&quot;:&quot;full&quot;,&quot;sacle_strategy&quot;:&quot;stretch&quot;}"/>
  <p:tag name="KSO_WM_ASSEMBLE_CHIP_INDEX" val="fd6623eda2e148b39b3943292548558f"/>
  <p:tag name="KSO_WM_SLIDE_BACKGROUND_TYPE" val="navigation"/>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3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4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4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4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daed1ea5306a446ebf43835be21d625b"/>
  <p:tag name="KSO_WM_UNIT_DECORATE_INFO" val=""/>
  <p:tag name="KSO_WM_UNIT_SM_LIMIT_TYPE" val=""/>
  <p:tag name="KSO_WM_CHIP_FILLAREA_FILL_RULE" val="{&quot;fill_align&quot;:&quot;cm&quot;,&quot;fill_effect&quot;:[],&quot;fill_mode&quot;:&quot;full&quot;,&quot;sacle_strategy&quot;:&quot;stretch&quot;}"/>
  <p:tag name="KSO_WM_ASSEMBLE_CHIP_INDEX" val="28af9e735e144ca89de48d8f464dfb9c"/>
  <p:tag name="KSO_WM_SLIDE_BACKGROUND_TYPE" val="belt"/>
  <p:tag name="KSO_WM_UNIT_TEXT_FILL_FORE_SCHEMECOLOR_INDEX_BRIGHTNESS" val="0"/>
  <p:tag name="KSO_WM_UNIT_TEXT_FILL_FORE_SCHEMECOLOR_INDEX" val="2"/>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4a95fb5928024483b20b5b28736232eb"/>
  <p:tag name="KSO_WM_UNIT_DECORATE_INFO" val=""/>
  <p:tag name="KSO_WM_UNIT_SM_LIMIT_TYPE" val=""/>
  <p:tag name="KSO_WM_CHIP_FILLAREA_FILL_RULE" val="{&quot;fill_align&quot;:&quot;cm&quot;,&quot;fill_effect&quot;:[],&quot;fill_mode&quot;:&quot;full&quot;,&quot;sacle_strategy&quot;:&quot;stretch&quot;}"/>
  <p:tag name="KSO_WM_ASSEMBLE_CHIP_INDEX" val="4cf9e10e714a498ea4e582cec94534a0"/>
  <p:tag name="KSO_WM_SLIDE_BACKGROUND_TYPE" val="belt"/>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23d67b5202ca49079f1ca49aaeaebb99"/>
  <p:tag name="KSO_WM_UNIT_DECORATE_INFO" val=""/>
  <p:tag name="KSO_WM_UNIT_SM_LIMIT_TYPE" val=""/>
  <p:tag name="KSO_WM_CHIP_FILLAREA_FILL_RULE" val="{&quot;fill_align&quot;:&quot;cm&quot;,&quot;fill_effect&quot;:[],&quot;fill_mode&quot;:&quot;full&quot;,&quot;sacle_strategy&quot;:&quot;stretch&quot;}"/>
  <p:tag name="KSO_WM_ASSEMBLE_CHIP_INDEX" val="232fb3f6ac9d4670a7ea66fb360439a3"/>
  <p:tag name="KSO_WM_SLIDE_BACKGROUND_TYPE" val="belt"/>
</p:tagLst>
</file>

<file path=ppt/tags/tag14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52.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152"/>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152"/>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15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152_1*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9"/>
  <p:tag name="KSO_WM_UNIT_DEC_AREA_ID" val="44da0e9f98504dc4bb37ea36d874228e"/>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6ad9773668d3495ca9bb29466901fe41"/>
</p:tagLst>
</file>

<file path=ppt/tags/tag157.xml><?xml version="1.0" encoding="utf-8"?>
<p:tagLst xmlns:a="http://schemas.openxmlformats.org/drawingml/2006/main" xmlns:r="http://schemas.openxmlformats.org/officeDocument/2006/relationships" xmlns:p="http://schemas.openxmlformats.org/presentationml/2006/main">
  <p:tag name="KSO_WM_UNIT_DEFAULT_FONT" val="18;28;2"/>
  <p:tag name="KSO_WM_UNIT_BLOCK" val="0"/>
  <p:tag name="KSO_WM_UNIT_ISCONTENTSTITLE" val="0"/>
  <p:tag name="KSO_WM_UNIT_ISNUMDGMTITLE" val="0"/>
  <p:tag name="KSO_WM_UNIT_PRESET_TEXT" val="单/击/此/处/添/加/副/标/题/内/容"/>
  <p:tag name="KSO_WM_UNIT_NOCLEAR" val="0"/>
  <p:tag name="KSO_WM_UNIT_VALUE" val="58"/>
  <p:tag name="KSO_WM_UNIT_HIGHLIGHT" val="0"/>
  <p:tag name="KSO_WM_UNIT_COMPATIBLE" val="0"/>
  <p:tag name="KSO_WM_UNIT_DIAGRAM_ISNUMVISUAL" val="0"/>
  <p:tag name="KSO_WM_UNIT_DIAGRAM_ISREFERUNIT" val="0"/>
  <p:tag name="KSO_WM_UNIT_TYPE" val="b"/>
  <p:tag name="KSO_WM_UNIT_INDEX" val="1"/>
  <p:tag name="KSO_WM_UNIT_ID" val="custom20214152_1*b*1"/>
  <p:tag name="KSO_WM_TEMPLATE_CATEGORY" val="custom"/>
  <p:tag name="KSO_WM_TEMPLATE_INDEX" val="20214152"/>
  <p:tag name="KSO_WM_UNIT_LAYERLEVEL" val="1"/>
  <p:tag name="KSO_WM_TAG_VERSION" val="1.0"/>
  <p:tag name="KSO_WM_BEAUTIFY_FLAG" val="#wm#"/>
  <p:tag name="KSO_WM_CHIP_GROUPID" val="5ebd04330ac41c4a0a525403"/>
  <p:tag name="KSO_WM_CHIP_XID" val="5ebd04330ac41c4a0a525404"/>
  <p:tag name="KSO_WM_UNIT_DEC_AREA_ID" val="5c474378aaf34d1da48b523ac57acc16"/>
  <p:tag name="KSO_WM_CHIP_FILLAREA_FILL_RULE" val="{&quot;fill_align&quot;:&quot;cm&quot;,&quot;fill_mode&quot;:&quot;adaptive&quot;,&quot;sacle_strategy&quot;:&quot;smart&quot;}"/>
  <p:tag name="KSO_WM_ASSEMBLE_CHIP_INDEX" val="e5d99d7fb0fb402882ef7c77ae1f1cbf"/>
  <p:tag name="KSO_WM_UNIT_TEXT_FILL_FORE_SCHEMECOLOR_INDEX_BRIGHTNESS" val="0.35"/>
  <p:tag name="KSO_WM_UNIT_TEXT_FILL_FORE_SCHEMECOLOR_INDEX" val="13"/>
  <p:tag name="KSO_WM_UNIT_TEXT_FILL_TYPE" val="1"/>
  <p:tag name="KSO_WM_TEMPLATE_ASSEMBLE_XID" val="5fa3a761acfdea5937ab4c30"/>
  <p:tag name="KSO_WM_TEMPLATE_ASSEMBLE_GROUPID" val="5f90ee682e2515c61d3a2f88"/>
</p:tagLst>
</file>

<file path=ppt/tags/tag158.xml><?xml version="1.0" encoding="utf-8"?>
<p:tagLst xmlns:a="http://schemas.openxmlformats.org/drawingml/2006/main" xmlns:r="http://schemas.openxmlformats.org/officeDocument/2006/relationships" xmlns:p="http://schemas.openxmlformats.org/presentationml/2006/main">
  <p:tag name="KSO_WM_UNIT_DEFAULT_FONT" val="60;74;4"/>
  <p:tag name="KSO_WM_UNIT_BLOCK" val="0"/>
  <p:tag name="KSO_WM_UNIT_ISCONTENTSTITLE" val="0"/>
  <p:tag name="KSO_WM_UNIT_ISNUMDGMTITLE" val="0"/>
  <p:tag name="KSO_WM_UNIT_PRESET_TEXT" val="大数据与人工智能"/>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14152_1*a*1"/>
  <p:tag name="KSO_WM_TEMPLATE_CATEGORY" val="custom"/>
  <p:tag name="KSO_WM_TEMPLATE_INDEX" val="20214152"/>
  <p:tag name="KSO_WM_UNIT_LAYERLEVEL" val="1"/>
  <p:tag name="KSO_WM_TAG_VERSION" val="1.0"/>
  <p:tag name="KSO_WM_BEAUTIFY_FLAG" val="#wm#"/>
  <p:tag name="KSO_WM_CHIP_GROUPID" val="5ebd04330ac41c4a0a525403"/>
  <p:tag name="KSO_WM_CHIP_XID" val="5ebd04330ac41c4a0a525404"/>
  <p:tag name="KSO_WM_UNIT_DEC_AREA_ID" val="ea415c99a1164418980d55ad83851199"/>
  <p:tag name="KSO_WM_CHIP_FILLAREA_FILL_RULE" val="{&quot;fill_align&quot;:&quot;cm&quot;,&quot;fill_mode&quot;:&quot;adaptive&quot;,&quot;sacle_strategy&quot;:&quot;smart&quot;}"/>
  <p:tag name="KSO_WM_ASSEMBLE_CHIP_INDEX" val="e5d99d7fb0fb402882ef7c77ae1f1cbf"/>
  <p:tag name="KSO_WM_UNIT_TEXT_FILL_FORE_SCHEMECOLOR_INDEX_BRIGHTNESS" val="0.15"/>
  <p:tag name="KSO_WM_UNIT_TEXT_FILL_FORE_SCHEMECOLOR_INDEX" val="13"/>
  <p:tag name="KSO_WM_UNIT_TEXT_FILL_TYPE" val="1"/>
  <p:tag name="KSO_WM_TEMPLATE_ASSEMBLE_XID" val="5fa3a761acfdea5937ab4c30"/>
  <p:tag name="KSO_WM_TEMPLATE_ASSEMBLE_GROUPID" val="5f90ee682e2515c61d3a2f88"/>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2*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a"/>
  <p:tag name="KSO_WM_UNIT_DEC_AREA_ID" val="3d2072e946d34003931d991e1bf8e356"/>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7669814bed440fa83873b903985e7b"/>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882521d731f740108969860614a8a1de"/>
  <p:tag name="KSO_WM_UNIT_DECORATE_INFO" val=""/>
  <p:tag name="KSO_WM_UNIT_SM_LIMIT_TYPE" val=""/>
  <p:tag name="KSO_WM_CHIP_FILLAREA_FILL_RULE" val="{&quot;fill_align&quot;:&quot;cm&quot;,&quot;fill_effect&quot;:[],&quot;fill_mode&quot;:&quot;full&quot;,&quot;sacle_strategy&quot;:&quot;stretch&quot;}"/>
  <p:tag name="KSO_WM_ASSEMBLE_CHIP_INDEX" val="43fa5f18d7a443bab9bd724da5e42cf4"/>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f55ef73d6f1b46268cc9c931b25061fb"/>
  <p:tag name="KSO_WM_UNIT_DECORATE_INFO" val=""/>
  <p:tag name="KSO_WM_UNIT_SM_LIMIT_TYPE" val=""/>
  <p:tag name="KSO_WM_CHIP_FILLAREA_FILL_RULE" val="{&quot;fill_align&quot;:&quot;cm&quot;,&quot;fill_effect&quot;:[],&quot;fill_mode&quot;:&quot;full&quot;,&quot;sacle_strategy&quot;:&quot;stretch&quot;}"/>
  <p:tag name="KSO_WM_ASSEMBLE_CHIP_INDEX" val="196e203ef5a642a893e42a7c767f2f3f"/>
</p:tagLst>
</file>

<file path=ppt/tags/tag1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14152_1*b*1"/>
  <p:tag name="KSO_WM_TEMPLATE_CATEGORY" val="custom"/>
  <p:tag name="KSO_WM_TEMPLATE_INDEX" val="20214152"/>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e968a91c38f9463eaf13f7b3caec3978"/>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72306ee8e738498e95b3b871f1d8a172"/>
  <p:tag name="KSO_WM_UNIT_TEXT_FILL_FORE_SCHEMECOLOR_INDEX_BRIGHTNESS" val="0.35"/>
  <p:tag name="KSO_WM_UNIT_TEXT_FILL_FORE_SCHEMECOLOR_INDEX" val="13"/>
  <p:tag name="KSO_WM_UNIT_TEXT_FILL_TYPE" val="1"/>
  <p:tag name="KSO_WM_TEMPLATE_ASSEMBLE_XID" val="5fa3a761acfdea5937ab4c10"/>
  <p:tag name="KSO_WM_TEMPLATE_ASSEMBLE_GROUPID" val="5f90ee682e2515c61d3a2f88"/>
</p:tagLst>
</file>

<file path=ppt/tags/tag1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14152_1*a*1"/>
  <p:tag name="KSO_WM_TEMPLATE_CATEGORY" val="custom"/>
  <p:tag name="KSO_WM_TEMPLATE_INDEX" val="20214152"/>
  <p:tag name="KSO_WM_UNIT_LAYERLEVEL" val="1"/>
  <p:tag name="KSO_WM_TAG_VERSION" val="1.0"/>
  <p:tag name="KSO_WM_BEAUTIFY_FLAG" val="#wm#"/>
  <p:tag name="KSO_WM_UNIT_PRESET_TEXT" val="单击添加大标题"/>
  <p:tag name="KSO_WM_UNIT_DEFAULT_FONT" val="40;56;4"/>
  <p:tag name="KSO_WM_UNIT_BLOCK" val="0"/>
  <p:tag name="KSO_WM_UNIT_DEC_AREA_ID" val="352a4d44a0aa40de9c2fdcd0cc57d44a"/>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72306ee8e738498e95b3b871f1d8a172"/>
  <p:tag name="KSO_WM_UNIT_TEXT_FILL_FORE_SCHEMECOLOR_INDEX_BRIGHTNESS" val="0.15"/>
  <p:tag name="KSO_WM_UNIT_TEXT_FILL_FORE_SCHEMECOLOR_INDEX" val="13"/>
  <p:tag name="KSO_WM_UNIT_TEXT_FILL_TYPE" val="1"/>
  <p:tag name="KSO_WM_TEMPLATE_ASSEMBLE_XID" val="5fa3a761acfdea5937ab4c10"/>
  <p:tag name="KSO_WM_TEMPLATE_ASSEMBLE_GROUPID" val="5f90ee682e2515c61d3a2f88"/>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2*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a"/>
  <p:tag name="KSO_WM_UNIT_DEC_AREA_ID" val="0bf26cfa757641c0a704758a79b1238c"/>
  <p:tag name="KSO_WM_UNIT_DECORATE_INFO" val=""/>
  <p:tag name="KSO_WM_UNIT_SM_LIMIT_TYPE" val=""/>
  <p:tag name="KSO_WM_CHIP_FILLAREA_FILL_RULE" val="{&quot;fill_align&quot;:&quot;rm&quot;,&quot;fill_effect&quot;:[],&quot;fill_mode&quot;:&quot;adaptive&quot;,&quot;sacle_strategy&quot;:&quot;stretch&quot;}"/>
  <p:tag name="KSO_WM_ASSEMBLE_CHIP_INDEX" val="0c64d24d829c439fbb743541ef0b6db8"/>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0bfe64cc3db496c9b98e24b5abc068c"/>
  <p:tag name="KSO_WM_UNIT_DECORATE_INFO" val=""/>
  <p:tag name="KSO_WM_UNIT_SM_LIMIT_TYPE" val=""/>
  <p:tag name="KSO_WM_CHIP_FILLAREA_FILL_RULE" val="{&quot;fill_align&quot;:&quot;cm&quot;,&quot;fill_effect&quot;:[],&quot;fill_mode&quot;:&quot;full&quot;,&quot;sacle_strategy&quot;:&quot;stretch&quot;}"/>
  <p:tag name="KSO_WM_ASSEMBLE_CHIP_INDEX" val="22974234d7f04775b9c066ad7b37bac2"/>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152_1*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9"/>
  <p:tag name="KSO_WM_UNIT_DEC_AREA_ID" val="44da0e9f98504dc4bb37ea36d874228e"/>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6ad9773668d3495ca9bb29466901fe41"/>
</p:tagLst>
</file>

<file path=ppt/tags/tag1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152_1*b*1"/>
  <p:tag name="KSO_WM_TEMPLATE_CATEGORY" val="custom"/>
  <p:tag name="KSO_WM_TEMPLATE_INDEX" val="20214152"/>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2a579011227a4664997ecc4c5fe69716"/>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037537f0a5114c918fbf55a3310ea089"/>
  <p:tag name="KSO_WM_UNIT_TEXT_FILL_FORE_SCHEMECOLOR_INDEX_BRIGHTNESS" val="0.35"/>
  <p:tag name="KSO_WM_UNIT_TEXT_FILL_FORE_SCHEMECOLOR_INDEX" val="13"/>
  <p:tag name="KSO_WM_UNIT_TEXT_FILL_TYPE" val="1"/>
  <p:tag name="KSO_WM_TEMPLATE_ASSEMBLE_XID" val="5fa3a761acfdea5937ab4c54"/>
  <p:tag name="KSO_WM_TEMPLATE_ASSEMBLE_GROUPID" val="5f90ee682e2515c61d3a2f88"/>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152_1*a*1"/>
  <p:tag name="KSO_WM_TEMPLATE_CATEGORY" val="custom"/>
  <p:tag name="KSO_WM_TEMPLATE_INDEX" val="20214152"/>
  <p:tag name="KSO_WM_UNIT_LAYERLEVEL" val="1"/>
  <p:tag name="KSO_WM_TAG_VERSION" val="1.0"/>
  <p:tag name="KSO_WM_BEAUTIFY_FLAG" val="#wm#"/>
  <p:tag name="KSO_WM_UNIT_PRESET_TEXT" val="谢谢观看"/>
  <p:tag name="KSO_WM_UNIT_DEFAULT_FONT" val="60;74;4"/>
  <p:tag name="KSO_WM_UNIT_BLOCK" val="0"/>
  <p:tag name="KSO_WM_UNIT_DEC_AREA_ID" val="d9ee9eba483147d69092d5b8eae0462f"/>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037537f0a5114c918fbf55a3310ea089"/>
  <p:tag name="KSO_WM_UNIT_TEXT_FILL_FORE_SCHEMECOLOR_INDEX_BRIGHTNESS" val="0.15"/>
  <p:tag name="KSO_WM_UNIT_TEXT_FILL_FORE_SCHEMECOLOR_INDEX" val="13"/>
  <p:tag name="KSO_WM_UNIT_TEXT_FILL_TYPE" val="1"/>
  <p:tag name="KSO_WM_TEMPLATE_ASSEMBLE_XID" val="5fa3a761acfdea5937ab4c54"/>
  <p:tag name="KSO_WM_TEMPLATE_ASSEMBLE_GROUPID" val="5f90ee682e2515c61d3a2f88"/>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 name="KSO_WM_SLIDE_BACKGROUND_TYPE" val="general"/>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 name="KSO_WM_SLIDE_BACKGROUND_TYPE" val="general"/>
</p:tagLst>
</file>

<file path=ppt/tags/tag18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8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8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0fccb7ef67654a20a3bcf5fead997a6c"/>
  <p:tag name="KSO_WM_UNIT_DECORATE_INFO" val=""/>
  <p:tag name="KSO_WM_UNIT_SM_LIMIT_TYPE" val=""/>
  <p:tag name="KSO_WM_CHIP_FILLAREA_FILL_RULE" val="{&quot;fill_align&quot;:&quot;cm&quot;,&quot;fill_effect&quot;:[],&quot;fill_mode&quot;:&quot;full&quot;,&quot;sacle_strategy&quot;:&quot;stretch&quot;}"/>
  <p:tag name="KSO_WM_ASSEMBLE_CHIP_INDEX" val="31635920f6434b12a4c4226aad6747be"/>
  <p:tag name="KSO_WM_SLIDE_BACKGROUND_TYPE" val="frame"/>
  <p:tag name="KSO_WM_UNIT_TEXT_FILL_FORE_SCHEMECOLOR_INDEX_BRIGHTNESS" val="0"/>
  <p:tag name="KSO_WM_UNIT_TEXT_FILL_FORE_SCHEMECOLOR_INDEX" val="2"/>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a67f353244b24bef95c04681c2641555"/>
  <p:tag name="KSO_WM_UNIT_DECORATE_INFO" val=""/>
  <p:tag name="KSO_WM_UNIT_SM_LIMIT_TYPE" val=""/>
  <p:tag name="KSO_WM_CHIP_FILLAREA_FILL_RULE" val="{&quot;fill_align&quot;:&quot;cm&quot;,&quot;fill_effect&quot;:[],&quot;fill_mode&quot;:&quot;full&quot;,&quot;sacle_strategy&quot;:&quot;stretch&quot;}"/>
  <p:tag name="KSO_WM_ASSEMBLE_CHIP_INDEX" val="3a965e85e9084a88845b48b9defd4b1c"/>
  <p:tag name="KSO_WM_SLIDE_BACKGROUND_TYPE" val="frame"/>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42efe6e679ce492292e958c4a0abd3ac"/>
  <p:tag name="KSO_WM_UNIT_DECORATE_INFO" val=""/>
  <p:tag name="KSO_WM_UNIT_SM_LIMIT_TYPE" val=""/>
  <p:tag name="KSO_WM_CHIP_FILLAREA_FILL_RULE" val="{&quot;fill_align&quot;:&quot;cm&quot;,&quot;fill_effect&quot;:[],&quot;fill_mode&quot;:&quot;full&quot;,&quot;sacle_strategy&quot;:&quot;stretch&quot;}"/>
  <p:tag name="KSO_WM_ASSEMBLE_CHIP_INDEX" val="30b616c6eeed4fda8f377280c271c5ef"/>
  <p:tag name="KSO_WM_SLIDE_BACKGROUND_TYPE" val="frame"/>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9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9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9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9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142402c386134db38ac90679111e1343"/>
  <p:tag name="KSO_WM_UNIT_DECORATE_INFO" val=""/>
  <p:tag name="KSO_WM_UNIT_SM_LIMIT_TYPE" val=""/>
  <p:tag name="KSO_WM_CHIP_FILLAREA_FILL_RULE" val="{&quot;fill_align&quot;:&quot;cm&quot;,&quot;fill_effect&quot;:[],&quot;fill_mode&quot;:&quot;full&quot;,&quot;sacle_strategy&quot;:&quot;stretch&quot;}"/>
  <p:tag name="KSO_WM_ASSEMBLE_CHIP_INDEX" val="1e366cd14dbe4fc6b7739eb3bb7eb9d0"/>
  <p:tag name="KSO_WM_SLIDE_BACKGROUND_TYPE" val="leftRight"/>
  <p:tag name="KSO_WM_UNIT_TEXT_FILL_FORE_SCHEMECOLOR_INDEX_BRIGHTNESS" val="0"/>
  <p:tag name="KSO_WM_UNIT_TEXT_FILL_FORE_SCHEMECOLOR_INDEX" val="2"/>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1f60b0817ef44539a5e28557e1aa9a6f"/>
  <p:tag name="KSO_WM_UNIT_DECORATE_INFO" val=""/>
  <p:tag name="KSO_WM_UNIT_SM_LIMIT_TYPE" val=""/>
  <p:tag name="KSO_WM_CHIP_FILLAREA_FILL_RULE" val="{&quot;fill_align&quot;:&quot;cm&quot;,&quot;fill_effect&quot;:[],&quot;fill_mode&quot;:&quot;full&quot;,&quot;sacle_strategy&quot;:&quot;stretch&quot;}"/>
  <p:tag name="KSO_WM_ASSEMBLE_CHIP_INDEX" val="7e6220740cd64f8a8f56efefafaeda00"/>
  <p:tag name="KSO_WM_SLIDE_BACKGROUND_TYPE" val="leftRight"/>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62363a06779f4c7d990b35c641c74ad1"/>
  <p:tag name="KSO_WM_UNIT_DECORATE_INFO" val=""/>
  <p:tag name="KSO_WM_UNIT_SM_LIMIT_TYPE" val=""/>
  <p:tag name="KSO_WM_CHIP_FILLAREA_FILL_RULE" val="{&quot;fill_align&quot;:&quot;cm&quot;,&quot;fill_effect&quot;:[],&quot;fill_mode&quot;:&quot;full&quot;,&quot;sacle_strategy&quot;:&quot;stretch&quot;}"/>
  <p:tag name="KSO_WM_ASSEMBLE_CHIP_INDEX" val="6f7a260c3e674c17a72577c066dae4ca"/>
  <p:tag name="KSO_WM_SLIDE_BACKGROUND_TYPE" val="leftRight"/>
</p:tagLst>
</file>

<file path=ppt/tags/tag19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9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0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0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0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f9cc561fb3d84bd5a4157b13455daa67"/>
  <p:tag name="KSO_WM_UNIT_DECORATE_INFO" val=""/>
  <p:tag name="KSO_WM_UNIT_SM_LIMIT_TYPE" val=""/>
  <p:tag name="KSO_WM_CHIP_FILLAREA_FILL_RULE" val="{&quot;fill_align&quot;:&quot;cm&quot;,&quot;fill_effect&quot;:[],&quot;fill_mode&quot;:&quot;full&quot;,&quot;sacle_strategy&quot;:&quot;stretch&quot;}"/>
  <p:tag name="KSO_WM_ASSEMBLE_CHIP_INDEX" val="6dee94b6f75c4746ad8b980f4f11a07c"/>
  <p:tag name="KSO_WM_SLIDE_BACKGROUND_TYPE" val="topBottom"/>
  <p:tag name="KSO_WM_UNIT_TEXT_FILL_FORE_SCHEMECOLOR_INDEX_BRIGHTNESS" val="0"/>
  <p:tag name="KSO_WM_UNIT_TEXT_FILL_FORE_SCHEMECOLOR_INDEX" val="2"/>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a1fd38beb1f148f88fc3f1464c8ce827"/>
  <p:tag name="KSO_WM_UNIT_DECORATE_INFO" val=""/>
  <p:tag name="KSO_WM_UNIT_SM_LIMIT_TYPE" val=""/>
  <p:tag name="KSO_WM_CHIP_FILLAREA_FILL_RULE" val="{&quot;fill_align&quot;:&quot;cm&quot;,&quot;fill_effect&quot;:[],&quot;fill_mode&quot;:&quot;full&quot;,&quot;sacle_strategy&quot;:&quot;stretch&quot;}"/>
  <p:tag name="KSO_WM_ASSEMBLE_CHIP_INDEX" val="22af856076d74403aceb9b5ae3e460a9"/>
  <p:tag name="KSO_WM_SLIDE_BACKGROUND_TYPE" val="topBotto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1fc39d0ac1d04ffdb935aecdcc7b609a"/>
  <p:tag name="KSO_WM_UNIT_DECORATE_INFO" val=""/>
  <p:tag name="KSO_WM_UNIT_SM_LIMIT_TYPE" val=""/>
  <p:tag name="KSO_WM_CHIP_FILLAREA_FILL_RULE" val="{&quot;fill_align&quot;:&quot;cm&quot;,&quot;fill_effect&quot;:[],&quot;fill_mode&quot;:&quot;full&quot;,&quot;sacle_strategy&quot;:&quot;stretch&quot;}"/>
  <p:tag name="KSO_WM_ASSEMBLE_CHIP_INDEX" val="f0d085946e434df68140aa561db50b09"/>
  <p:tag name="KSO_WM_SLIDE_BACKGROUND_TYPE" val="topBottom"/>
</p:tagLst>
</file>

<file path=ppt/tags/tag20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0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1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65b042413c314ffeabed5d74e1162e08"/>
  <p:tag name="KSO_WM_UNIT_DECORATE_INFO" val=""/>
  <p:tag name="KSO_WM_UNIT_SM_LIMIT_TYPE" val=""/>
  <p:tag name="KSO_WM_CHIP_FILLAREA_FILL_RULE" val="{&quot;fill_align&quot;:&quot;cm&quot;,&quot;fill_effect&quot;:[],&quot;fill_mode&quot;:&quot;full&quot;,&quot;sacle_strategy&quot;:&quot;stretch&quot;}"/>
  <p:tag name="KSO_WM_ASSEMBLE_CHIP_INDEX" val="29198a50c3a042be8ab13a40ce742129"/>
  <p:tag name="KSO_WM_SLIDE_BACKGROUND_TYPE" val="bottomTop"/>
  <p:tag name="KSO_WM_UNIT_TEXT_FILL_FORE_SCHEMECOLOR_INDEX_BRIGHTNESS" val="0"/>
  <p:tag name="KSO_WM_UNIT_TEXT_FILL_FORE_SCHEMECOLOR_INDEX" val="2"/>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9438a5b5bdad41649305a32cac9babb8"/>
  <p:tag name="KSO_WM_UNIT_DECORATE_INFO" val=""/>
  <p:tag name="KSO_WM_UNIT_SM_LIMIT_TYPE" val=""/>
  <p:tag name="KSO_WM_CHIP_FILLAREA_FILL_RULE" val="{&quot;fill_align&quot;:&quot;cm&quot;,&quot;fill_effect&quot;:[],&quot;fill_mode&quot;:&quot;full&quot;,&quot;sacle_strategy&quot;:&quot;stretch&quot;}"/>
  <p:tag name="KSO_WM_ASSEMBLE_CHIP_INDEX" val="38b405183dfc49baa92fbaf25be2d55d"/>
  <p:tag name="KSO_WM_SLIDE_BACKGROUND_TYPE" val="bottomTop"/>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8a7c99c5e09f43f5b4fa842b2860c83e"/>
  <p:tag name="KSO_WM_UNIT_DECORATE_INFO" val=""/>
  <p:tag name="KSO_WM_UNIT_SM_LIMIT_TYPE" val=""/>
  <p:tag name="KSO_WM_CHIP_FILLAREA_FILL_RULE" val="{&quot;fill_align&quot;:&quot;cm&quot;,&quot;fill_effect&quot;:[],&quot;fill_mode&quot;:&quot;full&quot;,&quot;sacle_strategy&quot;:&quot;stretch&quot;}"/>
  <p:tag name="KSO_WM_ASSEMBLE_CHIP_INDEX" val="49a1f27abd574e049747ad27515862c1"/>
  <p:tag name="KSO_WM_SLIDE_BACKGROUND_TYPE" val="bottomTop"/>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2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2766b88683f044e48b8b5108989fde5f"/>
  <p:tag name="KSO_WM_UNIT_DECORATE_INFO" val=""/>
  <p:tag name="KSO_WM_UNIT_SM_LIMIT_TYPE" val=""/>
  <p:tag name="KSO_WM_CHIP_FILLAREA_FILL_RULE" val="{&quot;fill_align&quot;:&quot;cm&quot;,&quot;fill_effect&quot;:[],&quot;fill_mode&quot;:&quot;full&quot;,&quot;sacle_strategy&quot;:&quot;stretch&quot;}"/>
  <p:tag name="KSO_WM_ASSEMBLE_CHIP_INDEX" val="cabb4c83cc8d4862ad26b9ed3286cf77"/>
  <p:tag name="KSO_WM_SLIDE_BACKGROUND_TYPE" val="navigation"/>
  <p:tag name="KSO_WM_UNIT_TEXT_FILL_FORE_SCHEMECOLOR_INDEX_BRIGHTNESS" val="0"/>
  <p:tag name="KSO_WM_UNIT_TEXT_FILL_FORE_SCHEMECOLOR_INDEX" val="2"/>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17a4bde45d1949bb9085e1cc28f3cb27"/>
  <p:tag name="KSO_WM_UNIT_DECORATE_INFO" val=""/>
  <p:tag name="KSO_WM_UNIT_SM_LIMIT_TYPE" val=""/>
  <p:tag name="KSO_WM_CHIP_FILLAREA_FILL_RULE" val="{&quot;fill_align&quot;:&quot;cm&quot;,&quot;fill_effect&quot;:[],&quot;fill_mode&quot;:&quot;full&quot;,&quot;sacle_strategy&quot;:&quot;stretch&quot;}"/>
  <p:tag name="KSO_WM_ASSEMBLE_CHIP_INDEX" val="742a42e05ec3484c8e3a0ed4c4beae47"/>
  <p:tag name="KSO_WM_SLIDE_BACKGROUND_TYPE" val="navigation"/>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c3d3eeca3c743d6b63356219fa93fa0"/>
  <p:tag name="KSO_WM_UNIT_DECORATE_INFO" val=""/>
  <p:tag name="KSO_WM_UNIT_SM_LIMIT_TYPE" val=""/>
  <p:tag name="KSO_WM_CHIP_FILLAREA_FILL_RULE" val="{&quot;fill_align&quot;:&quot;cm&quot;,&quot;fill_effect&quot;:[],&quot;fill_mode&quot;:&quot;full&quot;,&quot;sacle_strategy&quot;:&quot;stretch&quot;}"/>
  <p:tag name="KSO_WM_ASSEMBLE_CHIP_INDEX" val="fd6623eda2e148b39b3943292548558f"/>
  <p:tag name="KSO_WM_SLIDE_BACKGROUND_TYPE" val="navigation"/>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3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daed1ea5306a446ebf43835be21d625b"/>
  <p:tag name="KSO_WM_UNIT_DECORATE_INFO" val=""/>
  <p:tag name="KSO_WM_UNIT_SM_LIMIT_TYPE" val=""/>
  <p:tag name="KSO_WM_CHIP_FILLAREA_FILL_RULE" val="{&quot;fill_align&quot;:&quot;cm&quot;,&quot;fill_effect&quot;:[],&quot;fill_mode&quot;:&quot;full&quot;,&quot;sacle_strategy&quot;:&quot;stretch&quot;}"/>
  <p:tag name="KSO_WM_ASSEMBLE_CHIP_INDEX" val="28af9e735e144ca89de48d8f464dfb9c"/>
  <p:tag name="KSO_WM_SLIDE_BACKGROUND_TYPE" val="belt"/>
  <p:tag name="KSO_WM_UNIT_TEXT_FILL_FORE_SCHEMECOLOR_INDEX_BRIGHTNESS" val="0"/>
  <p:tag name="KSO_WM_UNIT_TEXT_FILL_FORE_SCHEMECOLOR_INDEX" val="2"/>
  <p:tag name="KSO_WM_UNIT_TEXT_FILL_TYPE" val="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4a95fb5928024483b20b5b28736232eb"/>
  <p:tag name="KSO_WM_UNIT_DECORATE_INFO" val=""/>
  <p:tag name="KSO_WM_UNIT_SM_LIMIT_TYPE" val=""/>
  <p:tag name="KSO_WM_CHIP_FILLAREA_FILL_RULE" val="{&quot;fill_align&quot;:&quot;cm&quot;,&quot;fill_effect&quot;:[],&quot;fill_mode&quot;:&quot;full&quot;,&quot;sacle_strategy&quot;:&quot;stretch&quot;}"/>
  <p:tag name="KSO_WM_ASSEMBLE_CHIP_INDEX" val="4cf9e10e714a498ea4e582cec94534a0"/>
  <p:tag name="KSO_WM_SLIDE_BACKGROUND_TYPE" val="belt"/>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23d67b5202ca49079f1ca49aaeaebb99"/>
  <p:tag name="KSO_WM_UNIT_DECORATE_INFO" val=""/>
  <p:tag name="KSO_WM_UNIT_SM_LIMIT_TYPE" val=""/>
  <p:tag name="KSO_WM_CHIP_FILLAREA_FILL_RULE" val="{&quot;fill_align&quot;:&quot;cm&quot;,&quot;fill_effect&quot;:[],&quot;fill_mode&quot;:&quot;full&quot;,&quot;sacle_strategy&quot;:&quot;stretch&quot;}"/>
  <p:tag name="KSO_WM_ASSEMBLE_CHIP_INDEX" val="232fb3f6ac9d4670a7ea66fb360439a3"/>
  <p:tag name="KSO_WM_SLIDE_BACKGROUND_TYPE" val="belt"/>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2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152"/>
</p:tagLst>
</file>

<file path=ppt/tags/tag2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152"/>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152"/>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152_1*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9"/>
  <p:tag name="KSO_WM_UNIT_DEC_AREA_ID" val="44da0e9f98504dc4bb37ea36d874228e"/>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6ad9773668d3495ca9bb29466901fe41"/>
</p:tagLst>
</file>

<file path=ppt/tags/tag245.xml><?xml version="1.0" encoding="utf-8"?>
<p:tagLst xmlns:a="http://schemas.openxmlformats.org/drawingml/2006/main" xmlns:r="http://schemas.openxmlformats.org/officeDocument/2006/relationships" xmlns:p="http://schemas.openxmlformats.org/presentationml/2006/main">
  <p:tag name="KSO_WM_UNIT_DEFAULT_FONT" val="18;28;2"/>
  <p:tag name="KSO_WM_UNIT_BLOCK" val="0"/>
  <p:tag name="KSO_WM_UNIT_ISCONTENTSTITLE" val="0"/>
  <p:tag name="KSO_WM_UNIT_ISNUMDGMTITLE" val="0"/>
  <p:tag name="KSO_WM_UNIT_PRESET_TEXT" val="单/击/此/处/添/加/副/标/题/内/容"/>
  <p:tag name="KSO_WM_UNIT_NOCLEAR" val="0"/>
  <p:tag name="KSO_WM_UNIT_VALUE" val="58"/>
  <p:tag name="KSO_WM_UNIT_HIGHLIGHT" val="0"/>
  <p:tag name="KSO_WM_UNIT_COMPATIBLE" val="0"/>
  <p:tag name="KSO_WM_UNIT_DIAGRAM_ISNUMVISUAL" val="0"/>
  <p:tag name="KSO_WM_UNIT_DIAGRAM_ISREFERUNIT" val="0"/>
  <p:tag name="KSO_WM_UNIT_TYPE" val="b"/>
  <p:tag name="KSO_WM_UNIT_INDEX" val="1"/>
  <p:tag name="KSO_WM_UNIT_ID" val="custom20214152_1*b*1"/>
  <p:tag name="KSO_WM_TEMPLATE_CATEGORY" val="custom"/>
  <p:tag name="KSO_WM_TEMPLATE_INDEX" val="20214152"/>
  <p:tag name="KSO_WM_UNIT_LAYERLEVEL" val="1"/>
  <p:tag name="KSO_WM_TAG_VERSION" val="1.0"/>
  <p:tag name="KSO_WM_BEAUTIFY_FLAG" val="#wm#"/>
  <p:tag name="KSO_WM_CHIP_GROUPID" val="5ebd04330ac41c4a0a525403"/>
  <p:tag name="KSO_WM_CHIP_XID" val="5ebd04330ac41c4a0a525404"/>
  <p:tag name="KSO_WM_UNIT_DEC_AREA_ID" val="5c474378aaf34d1da48b523ac57acc16"/>
  <p:tag name="KSO_WM_CHIP_FILLAREA_FILL_RULE" val="{&quot;fill_align&quot;:&quot;cm&quot;,&quot;fill_mode&quot;:&quot;adaptive&quot;,&quot;sacle_strategy&quot;:&quot;smart&quot;}"/>
  <p:tag name="KSO_WM_ASSEMBLE_CHIP_INDEX" val="e5d99d7fb0fb402882ef7c77ae1f1cbf"/>
  <p:tag name="KSO_WM_UNIT_TEXT_FILL_FORE_SCHEMECOLOR_INDEX_BRIGHTNESS" val="0.35"/>
  <p:tag name="KSO_WM_UNIT_TEXT_FILL_FORE_SCHEMECOLOR_INDEX" val="13"/>
  <p:tag name="KSO_WM_UNIT_TEXT_FILL_TYPE" val="1"/>
  <p:tag name="KSO_WM_TEMPLATE_ASSEMBLE_XID" val="5fa3a761acfdea5937ab4c30"/>
  <p:tag name="KSO_WM_TEMPLATE_ASSEMBLE_GROUPID" val="5f90ee682e2515c61d3a2f88"/>
</p:tagLst>
</file>

<file path=ppt/tags/tag246.xml><?xml version="1.0" encoding="utf-8"?>
<p:tagLst xmlns:a="http://schemas.openxmlformats.org/drawingml/2006/main" xmlns:r="http://schemas.openxmlformats.org/officeDocument/2006/relationships" xmlns:p="http://schemas.openxmlformats.org/presentationml/2006/main">
  <p:tag name="KSO_WM_UNIT_DEFAULT_FONT" val="60;74;4"/>
  <p:tag name="KSO_WM_UNIT_BLOCK" val="0"/>
  <p:tag name="KSO_WM_UNIT_ISCONTENTSTITLE" val="0"/>
  <p:tag name="KSO_WM_UNIT_ISNUMDGMTITLE" val="0"/>
  <p:tag name="KSO_WM_UNIT_PRESET_TEXT" val="大数据与人工智能"/>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14152_1*a*1"/>
  <p:tag name="KSO_WM_TEMPLATE_CATEGORY" val="custom"/>
  <p:tag name="KSO_WM_TEMPLATE_INDEX" val="20214152"/>
  <p:tag name="KSO_WM_UNIT_LAYERLEVEL" val="1"/>
  <p:tag name="KSO_WM_TAG_VERSION" val="1.0"/>
  <p:tag name="KSO_WM_BEAUTIFY_FLAG" val="#wm#"/>
  <p:tag name="KSO_WM_CHIP_GROUPID" val="5ebd04330ac41c4a0a525403"/>
  <p:tag name="KSO_WM_CHIP_XID" val="5ebd04330ac41c4a0a525404"/>
  <p:tag name="KSO_WM_UNIT_DEC_AREA_ID" val="ea415c99a1164418980d55ad83851199"/>
  <p:tag name="KSO_WM_CHIP_FILLAREA_FILL_RULE" val="{&quot;fill_align&quot;:&quot;cm&quot;,&quot;fill_mode&quot;:&quot;adaptive&quot;,&quot;sacle_strategy&quot;:&quot;smart&quot;}"/>
  <p:tag name="KSO_WM_ASSEMBLE_CHIP_INDEX" val="e5d99d7fb0fb402882ef7c77ae1f1cbf"/>
  <p:tag name="KSO_WM_UNIT_TEXT_FILL_FORE_SCHEMECOLOR_INDEX_BRIGHTNESS" val="0.15"/>
  <p:tag name="KSO_WM_UNIT_TEXT_FILL_FORE_SCHEMECOLOR_INDEX" val="13"/>
  <p:tag name="KSO_WM_UNIT_TEXT_FILL_TYPE" val="1"/>
  <p:tag name="KSO_WM_TEMPLATE_ASSEMBLE_XID" val="5fa3a761acfdea5937ab4c30"/>
  <p:tag name="KSO_WM_TEMPLATE_ASSEMBLE_GROUPID" val="5f90ee682e2515c61d3a2f88"/>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2*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a"/>
  <p:tag name="KSO_WM_UNIT_DEC_AREA_ID" val="3d2072e946d34003931d991e1bf8e356"/>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7669814bed440fa83873b903985e7b"/>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882521d731f740108969860614a8a1de"/>
  <p:tag name="KSO_WM_UNIT_DECORATE_INFO" val=""/>
  <p:tag name="KSO_WM_UNIT_SM_LIMIT_TYPE" val=""/>
  <p:tag name="KSO_WM_CHIP_FILLAREA_FILL_RULE" val="{&quot;fill_align&quot;:&quot;cm&quot;,&quot;fill_effect&quot;:[],&quot;fill_mode&quot;:&quot;full&quot;,&quot;sacle_strategy&quot;:&quot;stretch&quot;}"/>
  <p:tag name="KSO_WM_ASSEMBLE_CHIP_INDEX" val="43fa5f18d7a443bab9bd724da5e42cf4"/>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f55ef73d6f1b46268cc9c931b25061fb"/>
  <p:tag name="KSO_WM_UNIT_DECORATE_INFO" val=""/>
  <p:tag name="KSO_WM_UNIT_SM_LIMIT_TYPE" val=""/>
  <p:tag name="KSO_WM_CHIP_FILLAREA_FILL_RULE" val="{&quot;fill_align&quot;:&quot;cm&quot;,&quot;fill_effect&quot;:[],&quot;fill_mode&quot;:&quot;full&quot;,&quot;sacle_strategy&quot;:&quot;stretch&quot;}"/>
  <p:tag name="KSO_WM_ASSEMBLE_CHIP_INDEX" val="196e203ef5a642a893e42a7c767f2f3f"/>
</p:tagLst>
</file>

<file path=ppt/tags/tag2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14152_1*b*1"/>
  <p:tag name="KSO_WM_TEMPLATE_CATEGORY" val="custom"/>
  <p:tag name="KSO_WM_TEMPLATE_INDEX" val="20214152"/>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e968a91c38f9463eaf13f7b3caec3978"/>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72306ee8e738498e95b3b871f1d8a172"/>
  <p:tag name="KSO_WM_UNIT_TEXT_FILL_FORE_SCHEMECOLOR_INDEX_BRIGHTNESS" val="0.35"/>
  <p:tag name="KSO_WM_UNIT_TEXT_FILL_FORE_SCHEMECOLOR_INDEX" val="13"/>
  <p:tag name="KSO_WM_UNIT_TEXT_FILL_TYPE" val="1"/>
  <p:tag name="KSO_WM_TEMPLATE_ASSEMBLE_XID" val="5fa3a761acfdea5937ab4c10"/>
  <p:tag name="KSO_WM_TEMPLATE_ASSEMBLE_GROUPID" val="5f90ee682e2515c61d3a2f88"/>
</p:tagLst>
</file>

<file path=ppt/tags/tag2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14152_1*a*1"/>
  <p:tag name="KSO_WM_TEMPLATE_CATEGORY" val="custom"/>
  <p:tag name="KSO_WM_TEMPLATE_INDEX" val="20214152"/>
  <p:tag name="KSO_WM_UNIT_LAYERLEVEL" val="1"/>
  <p:tag name="KSO_WM_TAG_VERSION" val="1.0"/>
  <p:tag name="KSO_WM_BEAUTIFY_FLAG" val="#wm#"/>
  <p:tag name="KSO_WM_UNIT_PRESET_TEXT" val="单击添加大标题"/>
  <p:tag name="KSO_WM_UNIT_DEFAULT_FONT" val="40;56;4"/>
  <p:tag name="KSO_WM_UNIT_BLOCK" val="0"/>
  <p:tag name="KSO_WM_UNIT_DEC_AREA_ID" val="352a4d44a0aa40de9c2fdcd0cc57d44a"/>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72306ee8e738498e95b3b871f1d8a172"/>
  <p:tag name="KSO_WM_UNIT_TEXT_FILL_FORE_SCHEMECOLOR_INDEX_BRIGHTNESS" val="0.15"/>
  <p:tag name="KSO_WM_UNIT_TEXT_FILL_FORE_SCHEMECOLOR_INDEX" val="13"/>
  <p:tag name="KSO_WM_UNIT_TEXT_FILL_TYPE" val="1"/>
  <p:tag name="KSO_WM_TEMPLATE_ASSEMBLE_XID" val="5fa3a761acfdea5937ab4c10"/>
  <p:tag name="KSO_WM_TEMPLATE_ASSEMBLE_GROUPID" val="5f90ee682e2515c61d3a2f88"/>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2*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a"/>
  <p:tag name="KSO_WM_UNIT_DEC_AREA_ID" val="0bf26cfa757641c0a704758a79b1238c"/>
  <p:tag name="KSO_WM_UNIT_DECORATE_INFO" val=""/>
  <p:tag name="KSO_WM_UNIT_SM_LIMIT_TYPE" val=""/>
  <p:tag name="KSO_WM_CHIP_FILLAREA_FILL_RULE" val="{&quot;fill_align&quot;:&quot;rm&quot;,&quot;fill_effect&quot;:[],&quot;fill_mode&quot;:&quot;adaptive&quot;,&quot;sacle_strategy&quot;:&quot;stretch&quot;}"/>
  <p:tag name="KSO_WM_ASSEMBLE_CHIP_INDEX" val="0c64d24d829c439fbb743541ef0b6db8"/>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0bfe64cc3db496c9b98e24b5abc068c"/>
  <p:tag name="KSO_WM_UNIT_DECORATE_INFO" val=""/>
  <p:tag name="KSO_WM_UNIT_SM_LIMIT_TYPE" val=""/>
  <p:tag name="KSO_WM_CHIP_FILLAREA_FILL_RULE" val="{&quot;fill_align&quot;:&quot;cm&quot;,&quot;fill_effect&quot;:[],&quot;fill_mode&quot;:&quot;full&quot;,&quot;sacle_strategy&quot;:&quot;stretch&quot;}"/>
  <p:tag name="KSO_WM_ASSEMBLE_CHIP_INDEX" val="22974234d7f04775b9c066ad7b37bac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152_1*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9"/>
  <p:tag name="KSO_WM_UNIT_DEC_AREA_ID" val="44da0e9f98504dc4bb37ea36d874228e"/>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6ad9773668d3495ca9bb29466901fe41"/>
</p:tagLst>
</file>

<file path=ppt/tags/tag2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152_1*b*1"/>
  <p:tag name="KSO_WM_TEMPLATE_CATEGORY" val="custom"/>
  <p:tag name="KSO_WM_TEMPLATE_INDEX" val="20214152"/>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2a579011227a4664997ecc4c5fe69716"/>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037537f0a5114c918fbf55a3310ea089"/>
  <p:tag name="KSO_WM_UNIT_TEXT_FILL_FORE_SCHEMECOLOR_INDEX_BRIGHTNESS" val="0.35"/>
  <p:tag name="KSO_WM_UNIT_TEXT_FILL_FORE_SCHEMECOLOR_INDEX" val="13"/>
  <p:tag name="KSO_WM_UNIT_TEXT_FILL_TYPE" val="1"/>
  <p:tag name="KSO_WM_TEMPLATE_ASSEMBLE_XID" val="5fa3a761acfdea5937ab4c54"/>
  <p:tag name="KSO_WM_TEMPLATE_ASSEMBLE_GROUPID" val="5f90ee682e2515c61d3a2f88"/>
</p:tagLst>
</file>

<file path=ppt/tags/tag2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152_1*a*1"/>
  <p:tag name="KSO_WM_TEMPLATE_CATEGORY" val="custom"/>
  <p:tag name="KSO_WM_TEMPLATE_INDEX" val="20214152"/>
  <p:tag name="KSO_WM_UNIT_LAYERLEVEL" val="1"/>
  <p:tag name="KSO_WM_TAG_VERSION" val="1.0"/>
  <p:tag name="KSO_WM_BEAUTIFY_FLAG" val="#wm#"/>
  <p:tag name="KSO_WM_UNIT_PRESET_TEXT" val="谢谢观看"/>
  <p:tag name="KSO_WM_UNIT_DEFAULT_FONT" val="60;74;4"/>
  <p:tag name="KSO_WM_UNIT_BLOCK" val="0"/>
  <p:tag name="KSO_WM_UNIT_DEC_AREA_ID" val="d9ee9eba483147d69092d5b8eae0462f"/>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037537f0a5114c918fbf55a3310ea089"/>
  <p:tag name="KSO_WM_UNIT_TEXT_FILL_FORE_SCHEMECOLOR_INDEX_BRIGHTNESS" val="0.15"/>
  <p:tag name="KSO_WM_UNIT_TEXT_FILL_FORE_SCHEMECOLOR_INDEX" val="13"/>
  <p:tag name="KSO_WM_UNIT_TEXT_FILL_TYPE" val="1"/>
  <p:tag name="KSO_WM_TEMPLATE_ASSEMBLE_XID" val="5fa3a761acfdea5937ab4c54"/>
  <p:tag name="KSO_WM_TEMPLATE_ASSEMBLE_GROUPID" val="5f90ee682e2515c61d3a2f88"/>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 name="KSO_WM_SLIDE_BACKGROUND_TYPE" val="genera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 name="KSO_WM_SLIDE_BACKGROUND_TYPE" val="general"/>
</p:tagLst>
</file>

<file path=ppt/tags/tag27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7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7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7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0fccb7ef67654a20a3bcf5fead997a6c"/>
  <p:tag name="KSO_WM_UNIT_DECORATE_INFO" val=""/>
  <p:tag name="KSO_WM_UNIT_SM_LIMIT_TYPE" val=""/>
  <p:tag name="KSO_WM_CHIP_FILLAREA_FILL_RULE" val="{&quot;fill_align&quot;:&quot;cm&quot;,&quot;fill_effect&quot;:[],&quot;fill_mode&quot;:&quot;full&quot;,&quot;sacle_strategy&quot;:&quot;stretch&quot;}"/>
  <p:tag name="KSO_WM_ASSEMBLE_CHIP_INDEX" val="31635920f6434b12a4c4226aad6747be"/>
  <p:tag name="KSO_WM_SLIDE_BACKGROUND_TYPE" val="frame"/>
  <p:tag name="KSO_WM_UNIT_TEXT_FILL_FORE_SCHEMECOLOR_INDEX_BRIGHTNESS" val="0"/>
  <p:tag name="KSO_WM_UNIT_TEXT_FILL_FORE_SCHEMECOLOR_INDEX" val="2"/>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a67f353244b24bef95c04681c2641555"/>
  <p:tag name="KSO_WM_UNIT_DECORATE_INFO" val=""/>
  <p:tag name="KSO_WM_UNIT_SM_LIMIT_TYPE" val=""/>
  <p:tag name="KSO_WM_CHIP_FILLAREA_FILL_RULE" val="{&quot;fill_align&quot;:&quot;cm&quot;,&quot;fill_effect&quot;:[],&quot;fill_mode&quot;:&quot;full&quot;,&quot;sacle_strategy&quot;:&quot;stretch&quot;}"/>
  <p:tag name="KSO_WM_ASSEMBLE_CHIP_INDEX" val="3a965e85e9084a88845b48b9defd4b1c"/>
  <p:tag name="KSO_WM_SLIDE_BACKGROUND_TYPE" val="frame"/>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42efe6e679ce492292e958c4a0abd3ac"/>
  <p:tag name="KSO_WM_UNIT_DECORATE_INFO" val=""/>
  <p:tag name="KSO_WM_UNIT_SM_LIMIT_TYPE" val=""/>
  <p:tag name="KSO_WM_CHIP_FILLAREA_FILL_RULE" val="{&quot;fill_align&quot;:&quot;cm&quot;,&quot;fill_effect&quot;:[],&quot;fill_mode&quot;:&quot;full&quot;,&quot;sacle_strategy&quot;:&quot;stretch&quot;}"/>
  <p:tag name="KSO_WM_ASSEMBLE_CHIP_INDEX" val="30b616c6eeed4fda8f377280c271c5ef"/>
  <p:tag name="KSO_WM_SLIDE_BACKGROUND_TYPE" val="frame"/>
</p:tagLst>
</file>

<file path=ppt/tags/tag278.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27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28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28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142402c386134db38ac90679111e1343"/>
  <p:tag name="KSO_WM_UNIT_DECORATE_INFO" val=""/>
  <p:tag name="KSO_WM_UNIT_SM_LIMIT_TYPE" val=""/>
  <p:tag name="KSO_WM_CHIP_FILLAREA_FILL_RULE" val="{&quot;fill_align&quot;:&quot;cm&quot;,&quot;fill_effect&quot;:[],&quot;fill_mode&quot;:&quot;full&quot;,&quot;sacle_strategy&quot;:&quot;stretch&quot;}"/>
  <p:tag name="KSO_WM_ASSEMBLE_CHIP_INDEX" val="1e366cd14dbe4fc6b7739eb3bb7eb9d0"/>
  <p:tag name="KSO_WM_SLIDE_BACKGROUND_TYPE" val="leftRight"/>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1f60b0817ef44539a5e28557e1aa9a6f"/>
  <p:tag name="KSO_WM_UNIT_DECORATE_INFO" val=""/>
  <p:tag name="KSO_WM_UNIT_SM_LIMIT_TYPE" val=""/>
  <p:tag name="KSO_WM_CHIP_FILLAREA_FILL_RULE" val="{&quot;fill_align&quot;:&quot;cm&quot;,&quot;fill_effect&quot;:[],&quot;fill_mode&quot;:&quot;full&quot;,&quot;sacle_strategy&quot;:&quot;stretch&quot;}"/>
  <p:tag name="KSO_WM_ASSEMBLE_CHIP_INDEX" val="7e6220740cd64f8a8f56efefafaeda00"/>
  <p:tag name="KSO_WM_SLIDE_BACKGROUND_TYPE" val="leftRight"/>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62363a06779f4c7d990b35c641c74ad1"/>
  <p:tag name="KSO_WM_UNIT_DECORATE_INFO" val=""/>
  <p:tag name="KSO_WM_UNIT_SM_LIMIT_TYPE" val=""/>
  <p:tag name="KSO_WM_CHIP_FILLAREA_FILL_RULE" val="{&quot;fill_align&quot;:&quot;cm&quot;,&quot;fill_effect&quot;:[],&quot;fill_mode&quot;:&quot;full&quot;,&quot;sacle_strategy&quot;:&quot;stretch&quot;}"/>
  <p:tag name="KSO_WM_ASSEMBLE_CHIP_INDEX" val="6f7a260c3e674c17a72577c066dae4ca"/>
  <p:tag name="KSO_WM_SLIDE_BACKGROUND_TYPE" val="leftRight"/>
</p:tagLst>
</file>

<file path=ppt/tags/tag286.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8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8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8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9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f9cc561fb3d84bd5a4157b13455daa67"/>
  <p:tag name="KSO_WM_UNIT_DECORATE_INFO" val=""/>
  <p:tag name="KSO_WM_UNIT_SM_LIMIT_TYPE" val=""/>
  <p:tag name="KSO_WM_CHIP_FILLAREA_FILL_RULE" val="{&quot;fill_align&quot;:&quot;cm&quot;,&quot;fill_effect&quot;:[],&quot;fill_mode&quot;:&quot;full&quot;,&quot;sacle_strategy&quot;:&quot;stretch&quot;}"/>
  <p:tag name="KSO_WM_ASSEMBLE_CHIP_INDEX" val="6dee94b6f75c4746ad8b980f4f11a07c"/>
  <p:tag name="KSO_WM_SLIDE_BACKGROUND_TYPE" val="topBottom"/>
  <p:tag name="KSO_WM_UNIT_TEXT_FILL_FORE_SCHEMECOLOR_INDEX_BRIGHTNESS" val="0"/>
  <p:tag name="KSO_WM_UNIT_TEXT_FILL_FORE_SCHEMECOLOR_INDEX" val="2"/>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a1fd38beb1f148f88fc3f1464c8ce827"/>
  <p:tag name="KSO_WM_UNIT_DECORATE_INFO" val=""/>
  <p:tag name="KSO_WM_UNIT_SM_LIMIT_TYPE" val=""/>
  <p:tag name="KSO_WM_CHIP_FILLAREA_FILL_RULE" val="{&quot;fill_align&quot;:&quot;cm&quot;,&quot;fill_effect&quot;:[],&quot;fill_mode&quot;:&quot;full&quot;,&quot;sacle_strategy&quot;:&quot;stretch&quot;}"/>
  <p:tag name="KSO_WM_ASSEMBLE_CHIP_INDEX" val="22af856076d74403aceb9b5ae3e460a9"/>
  <p:tag name="KSO_WM_SLIDE_BACKGROUND_TYPE" val="topBotto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1fc39d0ac1d04ffdb935aecdcc7b609a"/>
  <p:tag name="KSO_WM_UNIT_DECORATE_INFO" val=""/>
  <p:tag name="KSO_WM_UNIT_SM_LIMIT_TYPE" val=""/>
  <p:tag name="KSO_WM_CHIP_FILLAREA_FILL_RULE" val="{&quot;fill_align&quot;:&quot;cm&quot;,&quot;fill_effect&quot;:[],&quot;fill_mode&quot;:&quot;full&quot;,&quot;sacle_strategy&quot;:&quot;stretch&quot;}"/>
  <p:tag name="KSO_WM_ASSEMBLE_CHIP_INDEX" val="f0d085946e434df68140aa561db50b09"/>
  <p:tag name="KSO_WM_SLIDE_BACKGROUND_TYPE" val="topBottom"/>
</p:tagLst>
</file>

<file path=ppt/tags/tag295.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9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9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9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9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65b042413c314ffeabed5d74e1162e08"/>
  <p:tag name="KSO_WM_UNIT_DECORATE_INFO" val=""/>
  <p:tag name="KSO_WM_UNIT_SM_LIMIT_TYPE" val=""/>
  <p:tag name="KSO_WM_CHIP_FILLAREA_FILL_RULE" val="{&quot;fill_align&quot;:&quot;cm&quot;,&quot;fill_effect&quot;:[],&quot;fill_mode&quot;:&quot;full&quot;,&quot;sacle_strategy&quot;:&quot;stretch&quot;}"/>
  <p:tag name="KSO_WM_ASSEMBLE_CHIP_INDEX" val="29198a50c3a042be8ab13a40ce742129"/>
  <p:tag name="KSO_WM_SLIDE_BACKGROUND_TYPE" val="bottomTop"/>
  <p:tag name="KSO_WM_UNIT_TEXT_FILL_FORE_SCHEMECOLOR_INDEX_BRIGHTNESS" val="0"/>
  <p:tag name="KSO_WM_UNIT_TEXT_FILL_FORE_SCHEMECOLOR_INDEX" val="2"/>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9438a5b5bdad41649305a32cac9babb8"/>
  <p:tag name="KSO_WM_UNIT_DECORATE_INFO" val=""/>
  <p:tag name="KSO_WM_UNIT_SM_LIMIT_TYPE" val=""/>
  <p:tag name="KSO_WM_CHIP_FILLAREA_FILL_RULE" val="{&quot;fill_align&quot;:&quot;cm&quot;,&quot;fill_effect&quot;:[],&quot;fill_mode&quot;:&quot;full&quot;,&quot;sacle_strategy&quot;:&quot;stretch&quot;}"/>
  <p:tag name="KSO_WM_ASSEMBLE_CHIP_INDEX" val="38b405183dfc49baa92fbaf25be2d55d"/>
  <p:tag name="KSO_WM_SLIDE_BACKGROUND_TYPE" val="bottomTop"/>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8a7c99c5e09f43f5b4fa842b2860c83e"/>
  <p:tag name="KSO_WM_UNIT_DECORATE_INFO" val=""/>
  <p:tag name="KSO_WM_UNIT_SM_LIMIT_TYPE" val=""/>
  <p:tag name="KSO_WM_CHIP_FILLAREA_FILL_RULE" val="{&quot;fill_align&quot;:&quot;cm&quot;,&quot;fill_effect&quot;:[],&quot;fill_mode&quot;:&quot;full&quot;,&quot;sacle_strategy&quot;:&quot;stretch&quot;}"/>
  <p:tag name="KSO_WM_ASSEMBLE_CHIP_INDEX" val="49a1f27abd574e049747ad27515862c1"/>
  <p:tag name="KSO_WM_SLIDE_BACKGROUND_TYPE" val="bottomTop"/>
</p:tagLst>
</file>

<file path=ppt/tags/tag304.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0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0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0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0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0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2766b88683f044e48b8b5108989fde5f"/>
  <p:tag name="KSO_WM_UNIT_DECORATE_INFO" val=""/>
  <p:tag name="KSO_WM_UNIT_SM_LIMIT_TYPE" val=""/>
  <p:tag name="KSO_WM_CHIP_FILLAREA_FILL_RULE" val="{&quot;fill_align&quot;:&quot;cm&quot;,&quot;fill_effect&quot;:[],&quot;fill_mode&quot;:&quot;full&quot;,&quot;sacle_strategy&quot;:&quot;stretch&quot;}"/>
  <p:tag name="KSO_WM_ASSEMBLE_CHIP_INDEX" val="cabb4c83cc8d4862ad26b9ed3286cf77"/>
  <p:tag name="KSO_WM_SLIDE_BACKGROUND_TYPE" val="navigation"/>
  <p:tag name="KSO_WM_UNIT_TEXT_FILL_FORE_SCHEMECOLOR_INDEX_BRIGHTNESS" val="0"/>
  <p:tag name="KSO_WM_UNIT_TEXT_FILL_FORE_SCHEMECOLOR_INDEX" val="2"/>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17a4bde45d1949bb9085e1cc28f3cb27"/>
  <p:tag name="KSO_WM_UNIT_DECORATE_INFO" val=""/>
  <p:tag name="KSO_WM_UNIT_SM_LIMIT_TYPE" val=""/>
  <p:tag name="KSO_WM_CHIP_FILLAREA_FILL_RULE" val="{&quot;fill_align&quot;:&quot;cm&quot;,&quot;fill_effect&quot;:[],&quot;fill_mode&quot;:&quot;full&quot;,&quot;sacle_strategy&quot;:&quot;stretch&quot;}"/>
  <p:tag name="KSO_WM_ASSEMBLE_CHIP_INDEX" val="742a42e05ec3484c8e3a0ed4c4beae47"/>
  <p:tag name="KSO_WM_SLIDE_BACKGROUND_TYPE" val="navigation"/>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c3d3eeca3c743d6b63356219fa93fa0"/>
  <p:tag name="KSO_WM_UNIT_DECORATE_INFO" val=""/>
  <p:tag name="KSO_WM_UNIT_SM_LIMIT_TYPE" val=""/>
  <p:tag name="KSO_WM_CHIP_FILLAREA_FILL_RULE" val="{&quot;fill_align&quot;:&quot;cm&quot;,&quot;fill_effect&quot;:[],&quot;fill_mode&quot;:&quot;full&quot;,&quot;sacle_strategy&quot;:&quot;stretch&quot;}"/>
  <p:tag name="KSO_WM_ASSEMBLE_CHIP_INDEX" val="fd6623eda2e148b39b3943292548558f"/>
  <p:tag name="KSO_WM_SLIDE_BACKGROUND_TYPE" val="navigation"/>
</p:tagLst>
</file>

<file path=ppt/tags/tag31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1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1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1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1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1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1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daed1ea5306a446ebf43835be21d625b"/>
  <p:tag name="KSO_WM_UNIT_DECORATE_INFO" val=""/>
  <p:tag name="KSO_WM_UNIT_SM_LIMIT_TYPE" val=""/>
  <p:tag name="KSO_WM_CHIP_FILLAREA_FILL_RULE" val="{&quot;fill_align&quot;:&quot;cm&quot;,&quot;fill_effect&quot;:[],&quot;fill_mode&quot;:&quot;full&quot;,&quot;sacle_strategy&quot;:&quot;stretch&quot;}"/>
  <p:tag name="KSO_WM_ASSEMBLE_CHIP_INDEX" val="28af9e735e144ca89de48d8f464dfb9c"/>
  <p:tag name="KSO_WM_SLIDE_BACKGROUND_TYPE" val="belt"/>
  <p:tag name="KSO_WM_UNIT_TEXT_FILL_FORE_SCHEMECOLOR_INDEX_BRIGHTNESS" val="0"/>
  <p:tag name="KSO_WM_UNIT_TEXT_FILL_FORE_SCHEMECOLOR_INDEX" val="2"/>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4a95fb5928024483b20b5b28736232eb"/>
  <p:tag name="KSO_WM_UNIT_DECORATE_INFO" val=""/>
  <p:tag name="KSO_WM_UNIT_SM_LIMIT_TYPE" val=""/>
  <p:tag name="KSO_WM_CHIP_FILLAREA_FILL_RULE" val="{&quot;fill_align&quot;:&quot;cm&quot;,&quot;fill_effect&quot;:[],&quot;fill_mode&quot;:&quot;full&quot;,&quot;sacle_strategy&quot;:&quot;stretch&quot;}"/>
  <p:tag name="KSO_WM_ASSEMBLE_CHIP_INDEX" val="4cf9e10e714a498ea4e582cec94534a0"/>
  <p:tag name="KSO_WM_SLIDE_BACKGROUND_TYPE" val="belt"/>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23d67b5202ca49079f1ca49aaeaebb99"/>
  <p:tag name="KSO_WM_UNIT_DECORATE_INFO" val=""/>
  <p:tag name="KSO_WM_UNIT_SM_LIMIT_TYPE" val=""/>
  <p:tag name="KSO_WM_CHIP_FILLAREA_FILL_RULE" val="{&quot;fill_align&quot;:&quot;cm&quot;,&quot;fill_effect&quot;:[],&quot;fill_mode&quot;:&quot;full&quot;,&quot;sacle_strategy&quot;:&quot;stretch&quot;}"/>
  <p:tag name="KSO_WM_ASSEMBLE_CHIP_INDEX" val="232fb3f6ac9d4670a7ea66fb360439a3"/>
  <p:tag name="KSO_WM_SLIDE_BACKGROUND_TYPE" val="belt"/>
</p:tagLst>
</file>

<file path=ppt/tags/tag324.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2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2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2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2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177"/>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177"/>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177"/>
  <p:tag name="KSO_WM_TEMPLATE_SUBCATEGORY" val="0"/>
  <p:tag name="KSO_WM_TEMPLATE_MASTER_TYPE" val="1"/>
  <p:tag name="KSO_WM_TEMPLATE_COLOR_TYPE" val="1"/>
  <p:tag name="KSO_WM_TEMPLATE_MASTER_THUMB_INDEX" val="12"/>
  <p:tag name="KSO_WM_TEMPLATE_THUMBS_INDEX" val="1、4、7、8、9、10、17、20、24、27、31、34"/>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INDEX" val="1"/>
  <p:tag name="KSO_WM_UNIT_TYPE" val="y"/>
  <p:tag name="KSO_WM_SLIDE_BACKGROUND_MASK_FLAG" val="1"/>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frame"/>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leftRight"/>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topBotto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bottomTop"/>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navigation"/>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belt"/>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72.xml><?xml version="1.0" encoding="utf-8"?>
<p:tagLst xmlns:a="http://schemas.openxmlformats.org/drawingml/2006/main" xmlns:r="http://schemas.openxmlformats.org/officeDocument/2006/relationships" xmlns:p="http://schemas.openxmlformats.org/presentationml/2006/main">
  <p:tag name="KSO_WM_SLIDE_ID" val="custom20214152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14152"/>
  <p:tag name="KSO_WM_SLIDE_LAYOUT" val="a_b"/>
  <p:tag name="KSO_WM_SLIDE_LAYOUT_CNT" val="1_1"/>
  <p:tag name="KSO_WM_UNIT_SHOW_EDIT_AREA_INDICATION" val="1"/>
  <p:tag name="KSO_WM_TEMPLATE_THUMBS_INDEX" val="1、4、7、12、13、14、15、16、17、18、20、24、25、28、33、36、40、43、44"/>
  <p:tag name="KSO_WM_CHIP_INFOS" val="{&quot;layout_type&quot;:&quot;formiddle3&quot;,&quot;slide_type&quot;:[&quot;title&quot;],&quot;aspect_ratio&quot;:&quot;16:9&quot;}"/>
  <p:tag name="KSO_WM_CHIP_XID" val="5ebe041a0ac41c4a0a52557e"/>
  <p:tag name="KSO_WM_CHIP_FILLPROP" val="[[{&quot;fill_id&quot;:&quot;0fc8cb0b5be24332a6c5a6db9e174d8a&quot;,&quot;fill_align&quot;:&quot;cm&quot;,&quot;text_align&quot;:&quot;cm&quot;,&quot;text_direction&quot;:&quot;horizontal&quot;,&quot;chip_types&quot;:[&quot;text&quot;,&quot;header&quot;]}]]"/>
  <p:tag name="KSO_WM_SLIDE_SIZE" val="700*380"/>
  <p:tag name="KSO_WM_SLIDE_POSITION" val="130*79"/>
  <p:tag name="KSO_WM_CHIP_GROUPID" val="5ebf6661ddc3daf3fef3f760"/>
  <p:tag name="KSO_WM_SLIDE_LAYOUT_INFO" val="{&quot;id&quot;:&quot;2020-11-05T15:19:30&quot;,&quot;maxSize&quot;:{&quot;size1&quot;:57.413352005570012},&quot;minSize&quot;:{&quot;size1&quot;:37.913352005570019},&quot;normalSize&quot;:{&quot;size1&quot;:49.51335200557002},&quot;subLayout&quot;:[{&quot;id&quot;:&quot;2020-11-05T15:19:30&quot;,&quot;margin&quot;:{&quot;bottom&quot;:0.15363384783267975,&quot;left&quot;:4.5896391868591309,&quot;right&quot;:4.5824065208435059,&quot;top&quot;:6.188326358795166},&quot;type&quot;:0},{&quot;id&quot;:&quot;2020-11-05T15:19:30&quot;,&quot;margin&quot;:{&quot;bottom&quot;:6.188331127166748,&quot;left&quot;:4.5896391868591309,&quot;right&quot;:4.5824065208435059,&quot;top&quot;:0.21678297221660614},&quot;type&quot;:0}],&quot;type&quot;:0}"/>
  <p:tag name="KSO_WM_SLIDE_BK_DARK_LIGHT" val="2"/>
  <p:tag name="KSO_WM_SLIDE_BACKGROUND_TYPE" val="general"/>
  <p:tag name="KSO_WM_SLIDE_SUPPORT_FEATURE_TYPE" val="0"/>
  <p:tag name="KSO_WM_TEMPLATE_MASTER_THUMB_INDEX" val="13"/>
  <p:tag name="KSO_WM_TEMPLATE_ASSEMBLE_XID" val="5fa3a761acfdea5937ab4c30"/>
  <p:tag name="KSO_WM_TEMPLATE_ASSEMBLE_GROUPID" val="5fa3a761acfdea5937ab4c30"/>
  <p:tag name="KSO_WM_FULL_TEXT_BEAUTIFY_COPY_ID" val="150995354"/>
</p:tagLst>
</file>

<file path=ppt/tags/tag473.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b"/>
  <p:tag name="KSO_WM_SLIDE_LAYOUT_CNT" val="1_1"/>
  <p:tag name="KSO_WM_TEMPLATE_MASTER_TYPE" val="1"/>
  <p:tag name="KSO_WM_TEMPLATE_COLOR_TYPE" val="1"/>
  <p:tag name="KSO_WM_TEMPLATE_CATEGORY" val="custom"/>
  <p:tag name="KSO_WM_TEMPLATE_INDEX" val="20204177"/>
  <p:tag name="KSO_WM_SLIDE_ID" val="custom20204177_7"/>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0"/>
</p:tagLst>
</file>

<file path=ppt/tags/tag475.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0"/>
</p:tagLst>
</file>

<file path=ppt/tags/tag477.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b"/>
  <p:tag name="KSO_WM_SLIDE_LAYOUT_CNT" val="1_1"/>
  <p:tag name="KSO_WM_TEMPLATE_MASTER_TYPE" val="1"/>
  <p:tag name="KSO_WM_TEMPLATE_COLOR_TYPE" val="1"/>
  <p:tag name="KSO_WM_TEMPLATE_CATEGORY" val="custom"/>
  <p:tag name="KSO_WM_TEMPLATE_INDEX" val="20204177"/>
  <p:tag name="KSO_WM_SLIDE_ID" val="custom20204177_7"/>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479.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481.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483.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485.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487.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489.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b"/>
  <p:tag name="KSO_WM_SLIDE_LAYOUT_CNT" val="1_1"/>
  <p:tag name="KSO_WM_TEMPLATE_MASTER_TYPE" val="1"/>
  <p:tag name="KSO_WM_TEMPLATE_COLOR_TYPE" val="1"/>
  <p:tag name="KSO_WM_TEMPLATE_CATEGORY" val="custom"/>
  <p:tag name="KSO_WM_TEMPLATE_INDEX" val="20204177"/>
  <p:tag name="KSO_WM_SLIDE_ID" val="custom20204177_7"/>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492.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494.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496.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498.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02.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04.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06.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08.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12.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14.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16.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18.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FULL_TEXT_BEAUTIFY_COPY_ID" val="150995361"/>
</p:tagLst>
</file>

<file path=ppt/tags/tag522.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23.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b"/>
  <p:tag name="KSO_WM_SLIDE_LAYOUT_CNT" val="1_1"/>
  <p:tag name="KSO_WM_TEMPLATE_MASTER_TYPE" val="1"/>
  <p:tag name="KSO_WM_TEMPLATE_COLOR_TYPE" val="1"/>
  <p:tag name="KSO_WM_TEMPLATE_CATEGORY" val="custom"/>
  <p:tag name="KSO_WM_TEMPLATE_INDEX" val="20204177"/>
  <p:tag name="KSO_WM_SLIDE_ID" val="custom20204177_7"/>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8"/>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8"/>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8"/>
</p:tagLst>
</file>

<file path=ppt/tags/tag527.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b"/>
  <p:tag name="KSO_WM_SLIDE_LAYOUT_CNT" val="1_1"/>
  <p:tag name="KSO_WM_TEMPLATE_MASTER_TYPE" val="1"/>
  <p:tag name="KSO_WM_TEMPLATE_COLOR_TYPE" val="1"/>
  <p:tag name="KSO_WM_TEMPLATE_CATEGORY" val="custom"/>
  <p:tag name="KSO_WM_TEMPLATE_INDEX" val="20204177"/>
  <p:tag name="KSO_WM_SLIDE_ID" val="custom20204177_7"/>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8"/>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8"/>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41.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b"/>
  <p:tag name="KSO_WM_SLIDE_LAYOUT_CNT" val="1_1"/>
  <p:tag name="KSO_WM_TEMPLATE_MASTER_TYPE" val="1"/>
  <p:tag name="KSO_WM_TEMPLATE_COLOR_TYPE" val="1"/>
  <p:tag name="KSO_WM_TEMPLATE_CATEGORY" val="custom"/>
  <p:tag name="KSO_WM_TEMPLATE_INDEX" val="20204177"/>
  <p:tag name="KSO_WM_SLIDE_ID" val="custom20204177_7"/>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015"/>
  <p:tag name="KSO_WM_FULL_TEXT_BEAUTIFY_COPY_ID" val="150995389"/>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152"/>
  <p:tag name="KSO_WM_CHIP_INFOS" val="{&quot;layout_type&quot;:&quot;formiddle3&quot;,&quot;slide_type&quot;:[&quot;endPage&quot;],&quot;aspect_ratio&quot;:&quot;16:9&quot;}"/>
  <p:tag name="KSO_WM_CHIP_XID" val="5ec34a930ac41c4a0a525d3e"/>
  <p:tag name="KSO_WM_CHIP_FILLPROP" val="[[{&quot;fill_id&quot;:&quot;0fc8cb0b5be24332a6c5a6db9e174d8a&quot;,&quot;fill_align&quot;:&quot;cm&quot;,&quot;text_align&quot;:&quot;cm&quot;,&quot;text_direction&quot;:&quot;horizontal&quot;,&quot;chip_types&quot;:[&quot;text&quot;,&quot;header&quot;]}]]"/>
  <p:tag name="KSO_WM_SLIDE_ID" val="custom20214152_45"/>
  <p:tag name="KSO_WM_TEMPLATE_SUBCATEGORY" val="21"/>
  <p:tag name="KSO_WM_TEMPLATE_MASTER_TYPE" val="1"/>
  <p:tag name="KSO_WM_TEMPLATE_COLOR_TYPE" val="1"/>
  <p:tag name="KSO_WM_SLIDE_TYPE" val="endPage"/>
  <p:tag name="KSO_WM_SLIDE_SUBTYPE" val="pureTxt"/>
  <p:tag name="KSO_WM_SLIDE_ITEM_CNT" val="0"/>
  <p:tag name="KSO_WM_SLIDE_INDEX" val="45"/>
  <p:tag name="KSO_WM_SLIDE_SIZE" val="700*380"/>
  <p:tag name="KSO_WM_SLIDE_POSITION" val="130*79"/>
  <p:tag name="KSO_WM_TAG_VERSION" val="1.0"/>
  <p:tag name="KSO_WM_SLIDE_LAYOUT" val="a_b"/>
  <p:tag name="KSO_WM_SLIDE_LAYOUT_CNT" val="1_1"/>
  <p:tag name="KSO_WM_CHIP_GROUPID" val="5ebf6661ddc3daf3fef3f760"/>
  <p:tag name="KSO_WM_SLIDE_LAYOUT_INFO" val="{&quot;id&quot;:&quot;2020-11-05T15:19:54&quot;,&quot;maxSize&quot;:{&quot;size1&quot;:51.782079286928536},&quot;minSize&quot;:{&quot;size1&quot;:33.582079286928533},&quot;normalSize&quot;:{&quot;size1&quot;:41.582079286928533},&quot;subLayout&quot;:[{&quot;id&quot;:&quot;2020-11-05T15:19:54&quot;,&quot;margin&quot;:{&quot;bottom&quot;:0.20371513068675995,&quot;left&quot;:4.5896391868591309,&quot;right&quot;:4.5824065208435059,&quot;top&quot;:4.5836849212646484},&quot;type&quot;:0},{&quot;id&quot;:&quot;2020-11-05T15:19:54&quot;,&quot;margin&quot;:{&quot;bottom&quot;:4.5836896896362305,&quot;left&quot;:4.5896391868591309,&quot;right&quot;:4.5824065208435059,&quot;top&quot;:0.21961826086044312},&quot;type&quot;:0}],&quot;type&quot;:0}"/>
  <p:tag name="KSO_WM_SLIDE_BK_DARK_LIGHT" val="2"/>
  <p:tag name="KSO_WM_SLIDE_BACKGROUND_TYPE" val="general"/>
  <p:tag name="KSO_WM_SLIDE_SUPPORT_FEATURE_TYPE" val="0"/>
  <p:tag name="KSO_WM_TEMPLATE_ASSEMBLE_XID" val="5fa3a761acfdea5937ab4c54"/>
  <p:tag name="KSO_WM_TEMPLATE_ASSEMBLE_GROUPID" val="5f90ee682e2515c61d3a2f88"/>
  <p:tag name="KSO_WM_FULL_TEXT_BEAUTIFY_COPY_ID" val="150995376"/>
</p:tagLst>
</file>

<file path=ppt/tags/tag5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152_45*b*1"/>
  <p:tag name="KSO_WM_TEMPLATE_CATEGORY" val="custom"/>
  <p:tag name="KSO_WM_TEMPLATE_INDEX" val="20214152"/>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2a579011227a4664997ecc4c5fe69716"/>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037537f0a5114c918fbf55a3310ea089"/>
  <p:tag name="KSO_WM_UNIT_TEXT_FILL_FORE_SCHEMECOLOR_INDEX_BRIGHTNESS" val="0.35"/>
  <p:tag name="KSO_WM_UNIT_TEXT_FILL_FORE_SCHEMECOLOR_INDEX" val="13"/>
  <p:tag name="KSO_WM_UNIT_TEXT_FILL_TYPE" val="1"/>
  <p:tag name="KSO_WM_FULL_TEXT_BEAUTIFY_COPY_ID" val="2"/>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152"/>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152"/>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152_1*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9"/>
  <p:tag name="KSO_WM_UNIT_DEC_AREA_ID" val="44da0e9f98504dc4bb37ea36d874228e"/>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6ad9773668d3495ca9bb29466901fe4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DEFAULT_FONT" val="18;28;2"/>
  <p:tag name="KSO_WM_UNIT_BLOCK" val="0"/>
  <p:tag name="KSO_WM_UNIT_ISCONTENTSTITLE" val="0"/>
  <p:tag name="KSO_WM_UNIT_ISNUMDGMTITLE" val="0"/>
  <p:tag name="KSO_WM_UNIT_PRESET_TEXT" val="单/击/此/处/添/加/副/标/题/内/容"/>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ID" val="chip20206477_1*b*1"/>
  <p:tag name="KSO_WM_TEMPLATE_CATEGORY" val="chip"/>
  <p:tag name="KSO_WM_TEMPLATE_INDEX" val="20206477"/>
  <p:tag name="KSO_WM_UNIT_LAYERLEVEL" val="1"/>
  <p:tag name="KSO_WM_TAG_VERSION" val="1.0"/>
  <p:tag name="KSO_WM_BEAUTIFY_FLAG" val="#wm#"/>
  <p:tag name="KSO_WM_CHIP_GROUPID" val="5ebd04330ac41c4a0a525403"/>
  <p:tag name="KSO_WM_CHIP_XID" val="5ebd04330ac41c4a0a525404"/>
  <p:tag name="KSO_WM_UNIT_DEC_AREA_ID" val="5c474378aaf34d1da48b523ac57acc16"/>
  <p:tag name="KSO_WM_CHIP_FILLAREA_FILL_RULE" val="{&quot;fill_align&quot;:&quot;cm&quot;,&quot;fill_mode&quot;:&quot;adaptive&quot;,&quot;sacle_strategy&quot;:&quot;smart&quot;}"/>
  <p:tag name="KSO_WM_ASSEMBLE_CHIP_INDEX" val="e5d99d7fb0fb402882ef7c77ae1f1cbf"/>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DEFAULT_FONT" val="60;74;4"/>
  <p:tag name="KSO_WM_UNIT_BLOCK" val="0"/>
  <p:tag name="KSO_WM_UNIT_ISCONTENTSTITLE" val="0"/>
  <p:tag name="KSO_WM_UNIT_ISNUMDGMTITLE" val="0"/>
  <p:tag name="KSO_WM_UNIT_PRESET_TEXT" val="单击编辑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hip20206477_1*a*1"/>
  <p:tag name="KSO_WM_TEMPLATE_CATEGORY" val="chip"/>
  <p:tag name="KSO_WM_TEMPLATE_INDEX" val="20206477"/>
  <p:tag name="KSO_WM_UNIT_LAYERLEVEL" val="1"/>
  <p:tag name="KSO_WM_TAG_VERSION" val="1.0"/>
  <p:tag name="KSO_WM_BEAUTIFY_FLAG" val="#wm#"/>
  <p:tag name="KSO_WM_CHIP_GROUPID" val="5ebd04330ac41c4a0a525403"/>
  <p:tag name="KSO_WM_CHIP_XID" val="5ebd04330ac41c4a0a525404"/>
  <p:tag name="KSO_WM_UNIT_DEC_AREA_ID" val="ea415c99a1164418980d55ad83851199"/>
  <p:tag name="KSO_WM_CHIP_FILLAREA_FILL_RULE" val="{&quot;fill_align&quot;:&quot;cm&quot;,&quot;fill_mode&quot;:&quot;adaptive&quot;,&quot;sacle_strategy&quot;:&quot;smart&quot;}"/>
  <p:tag name="KSO_WM_ASSEMBLE_CHIP_INDEX" val="e5d99d7fb0fb402882ef7c77ae1f1cbf"/>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2*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a"/>
  <p:tag name="KSO_WM_UNIT_DEC_AREA_ID" val="3d2072e946d34003931d991e1bf8e356"/>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7669814bed440fa83873b903985e7b"/>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882521d731f740108969860614a8a1de"/>
  <p:tag name="KSO_WM_UNIT_DECORATE_INFO" val=""/>
  <p:tag name="KSO_WM_UNIT_SM_LIMIT_TYPE" val=""/>
  <p:tag name="KSO_WM_CHIP_FILLAREA_FILL_RULE" val="{&quot;fill_align&quot;:&quot;cm&quot;,&quot;fill_effect&quot;:[],&quot;fill_mode&quot;:&quot;full&quot;,&quot;sacle_strategy&quot;:&quot;stretch&quot;}"/>
  <p:tag name="KSO_WM_ASSEMBLE_CHIP_INDEX" val="43fa5f18d7a443bab9bd724da5e42cf4"/>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f55ef73d6f1b46268cc9c931b25061fb"/>
  <p:tag name="KSO_WM_UNIT_DECORATE_INFO" val=""/>
  <p:tag name="KSO_WM_UNIT_SM_LIMIT_TYPE" val=""/>
  <p:tag name="KSO_WM_CHIP_FILLAREA_FILL_RULE" val="{&quot;fill_align&quot;:&quot;cm&quot;,&quot;fill_effect&quot;:[],&quot;fill_mode&quot;:&quot;full&quot;,&quot;sacle_strategy&quot;:&quot;stretch&quot;}"/>
  <p:tag name="KSO_WM_ASSEMBLE_CHIP_INDEX" val="196e203ef5a642a893e42a7c767f2f3f"/>
</p:tagLst>
</file>

<file path=ppt/tags/tag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14152_1*b*1"/>
  <p:tag name="KSO_WM_TEMPLATE_CATEGORY" val="custom"/>
  <p:tag name="KSO_WM_TEMPLATE_INDEX" val="20214152"/>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e968a91c38f9463eaf13f7b3caec3978"/>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72306ee8e738498e95b3b871f1d8a172"/>
  <p:tag name="KSO_WM_UNIT_TEXT_FILL_FORE_SCHEMECOLOR_INDEX_BRIGHTNESS" val="0.35"/>
  <p:tag name="KSO_WM_UNIT_TEXT_FILL_FORE_SCHEMECOLOR_INDEX" val="13"/>
  <p:tag name="KSO_WM_UNIT_TEXT_FILL_TYPE" val="1"/>
  <p:tag name="KSO_WM_TEMPLATE_ASSEMBLE_XID" val="5fa3a761acfdea5937ab4c10"/>
  <p:tag name="KSO_WM_TEMPLATE_ASSEMBLE_GROUPID" val="5f90ee682e2515c61d3a2f88"/>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14152_1*a*1"/>
  <p:tag name="KSO_WM_TEMPLATE_CATEGORY" val="custom"/>
  <p:tag name="KSO_WM_TEMPLATE_INDEX" val="20214152"/>
  <p:tag name="KSO_WM_UNIT_LAYERLEVEL" val="1"/>
  <p:tag name="KSO_WM_TAG_VERSION" val="1.0"/>
  <p:tag name="KSO_WM_BEAUTIFY_FLAG" val="#wm#"/>
  <p:tag name="KSO_WM_UNIT_PRESET_TEXT" val="单击添加大标题"/>
  <p:tag name="KSO_WM_UNIT_DEFAULT_FONT" val="40;56;4"/>
  <p:tag name="KSO_WM_UNIT_BLOCK" val="0"/>
  <p:tag name="KSO_WM_UNIT_DEC_AREA_ID" val="352a4d44a0aa40de9c2fdcd0cc57d44a"/>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72306ee8e738498e95b3b871f1d8a172"/>
  <p:tag name="KSO_WM_UNIT_TEXT_FILL_FORE_SCHEMECOLOR_INDEX_BRIGHTNESS" val="0.15"/>
  <p:tag name="KSO_WM_UNIT_TEXT_FILL_FORE_SCHEMECOLOR_INDEX" val="13"/>
  <p:tag name="KSO_WM_UNIT_TEXT_FILL_TYPE" val="1"/>
  <p:tag name="KSO_WM_TEMPLATE_ASSEMBLE_XID" val="5fa3a761acfdea5937ab4c10"/>
  <p:tag name="KSO_WM_TEMPLATE_ASSEMBLE_GROUPID" val="5f90ee682e2515c61d3a2f88"/>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2*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a"/>
  <p:tag name="KSO_WM_UNIT_DEC_AREA_ID" val="0bf26cfa757641c0a704758a79b1238c"/>
  <p:tag name="KSO_WM_UNIT_DECORATE_INFO" val=""/>
  <p:tag name="KSO_WM_UNIT_SM_LIMIT_TYPE" val=""/>
  <p:tag name="KSO_WM_CHIP_FILLAREA_FILL_RULE" val="{&quot;fill_align&quot;:&quot;rm&quot;,&quot;fill_effect&quot;:[],&quot;fill_mode&quot;:&quot;adaptive&quot;,&quot;sacle_strategy&quot;:&quot;stretch&quot;}"/>
  <p:tag name="KSO_WM_ASSEMBLE_CHIP_INDEX" val="0c64d24d829c439fbb743541ef0b6db8"/>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0bfe64cc3db496c9b98e24b5abc068c"/>
  <p:tag name="KSO_WM_UNIT_DECORATE_INFO" val=""/>
  <p:tag name="KSO_WM_UNIT_SM_LIMIT_TYPE" val=""/>
  <p:tag name="KSO_WM_CHIP_FILLAREA_FILL_RULE" val="{&quot;fill_align&quot;:&quot;cm&quot;,&quot;fill_effect&quot;:[],&quot;fill_mode&quot;:&quot;full&quot;,&quot;sacle_strategy&quot;:&quot;stretch&quot;}"/>
  <p:tag name="KSO_WM_ASSEMBLE_CHIP_INDEX" val="22974234d7f04775b9c066ad7b37bac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152_1*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9"/>
  <p:tag name="KSO_WM_UNIT_DEC_AREA_ID" val="44da0e9f98504dc4bb37ea36d874228e"/>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6ad9773668d3495ca9bb29466901fe41"/>
</p:tagLst>
</file>

<file path=ppt/tags/tag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152_1*b*1"/>
  <p:tag name="KSO_WM_TEMPLATE_CATEGORY" val="custom"/>
  <p:tag name="KSO_WM_TEMPLATE_INDEX" val="20214152"/>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2a579011227a4664997ecc4c5fe69716"/>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037537f0a5114c918fbf55a3310ea089"/>
  <p:tag name="KSO_WM_UNIT_TEXT_FILL_FORE_SCHEMECOLOR_INDEX_BRIGHTNESS" val="0.35"/>
  <p:tag name="KSO_WM_UNIT_TEXT_FILL_FORE_SCHEMECOLOR_INDEX" val="13"/>
  <p:tag name="KSO_WM_UNIT_TEXT_FILL_TYPE" val="1"/>
  <p:tag name="KSO_WM_TEMPLATE_ASSEMBLE_XID" val="5fa3a761acfdea5937ab4c54"/>
  <p:tag name="KSO_WM_TEMPLATE_ASSEMBLE_GROUPID" val="5f90ee682e2515c61d3a2f88"/>
</p:tagLst>
</file>

<file path=ppt/tags/tag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152_1*a*1"/>
  <p:tag name="KSO_WM_TEMPLATE_CATEGORY" val="custom"/>
  <p:tag name="KSO_WM_TEMPLATE_INDEX" val="20214152"/>
  <p:tag name="KSO_WM_UNIT_LAYERLEVEL" val="1"/>
  <p:tag name="KSO_WM_TAG_VERSION" val="1.0"/>
  <p:tag name="KSO_WM_BEAUTIFY_FLAG" val="#wm#"/>
  <p:tag name="KSO_WM_UNIT_PRESET_TEXT" val="谢谢观看"/>
  <p:tag name="KSO_WM_UNIT_DEFAULT_FONT" val="60;74;4"/>
  <p:tag name="KSO_WM_UNIT_BLOCK" val="0"/>
  <p:tag name="KSO_WM_UNIT_DEC_AREA_ID" val="d9ee9eba483147d69092d5b8eae0462f"/>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037537f0a5114c918fbf55a3310ea089"/>
  <p:tag name="KSO_WM_UNIT_TEXT_FILL_FORE_SCHEMECOLOR_INDEX_BRIGHTNESS" val="0.15"/>
  <p:tag name="KSO_WM_UNIT_TEXT_FILL_FORE_SCHEMECOLOR_INDEX" val="13"/>
  <p:tag name="KSO_WM_UNIT_TEXT_FILL_TYPE" val="1"/>
  <p:tag name="KSO_WM_TEMPLATE_ASSEMBLE_XID" val="5fa3a761acfdea5937ab4c54"/>
  <p:tag name="KSO_WM_TEMPLATE_ASSEMBLE_GROUPID" val="5f90ee682e2515c61d3a2f88"/>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3*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b"/>
  <p:tag name="KSO_WM_UNIT_DEC_AREA_ID" val="d26b4f0fe8274d688f8fe6b9fee706cb"/>
  <p:tag name="KSO_WM_UNIT_DECORATE_INFO" val=""/>
  <p:tag name="KSO_WM_UNIT_SM_LIMIT_TYPE" val=""/>
  <p:tag name="KSO_WM_CHIP_FILLAREA_FILL_RULE" val="{&quot;fill_align&quot;:&quot;cm&quot;,&quot;fill_effect&quot;:[],&quot;fill_mode&quot;:&quot;full&quot;,&quot;sacle_strategy&quot;:&quot;stretch&quot;}"/>
  <p:tag name="KSO_WM_ASSEMBLE_CHIP_INDEX" val="ff822b6be58144a39927e384e2de1c0c"/>
  <p:tag name="KSO_WM_SLIDE_BACKGROUND_TYPE" val="general"/>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152_4*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c"/>
  <p:tag name="KSO_WM_UNIT_DEC_AREA_ID" val="d087ecddb1e94db88c82342f69df294d"/>
  <p:tag name="KSO_WM_UNIT_DECORATE_INFO" val=""/>
  <p:tag name="KSO_WM_UNIT_SM_LIMIT_TYPE" val=""/>
  <p:tag name="KSO_WM_CHIP_FILLAREA_FILL_RULE" val="{&quot;fill_align&quot;:&quot;cm&quot;,&quot;fill_effect&quot;:[],&quot;fill_mode&quot;:&quot;full&quot;,&quot;sacle_strategy&quot;:&quot;stretch&quot;}"/>
  <p:tag name="KSO_WM_ASSEMBLE_CHIP_INDEX" val="b920d0bada2d4c48a6500540d61c3f8f"/>
  <p:tag name="KSO_WM_SLIDE_BACKGROUND_TYPE" val="general"/>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152_5*i*1"/>
  <p:tag name="KSO_WM_TEMPLATE_CATEGORY" val="chip"/>
  <p:tag name="KSO_WM_TEMPLATE_INDEX" val="20214152"/>
  <p:tag name="KSO_WM_UNIT_LAYERLEVEL" val="1"/>
  <p:tag name="KSO_WM_TAG_VERSION" val="1.0"/>
  <p:tag name="KSO_WM_BEAUTIFY_FLAG" val="#wm#"/>
  <p:tag name="KSO_WM_CHIP_GROUPID" val="5f90ee682e2515c61d3a2f88"/>
  <p:tag name="KSO_WM_CHIP_XID" val="5f90ee682e2515c61d3a2f8d"/>
  <p:tag name="KSO_WM_UNIT_DEC_AREA_ID" val="0fccb7ef67654a20a3bcf5fead997a6c"/>
  <p:tag name="KSO_WM_UNIT_DECORATE_INFO" val=""/>
  <p:tag name="KSO_WM_UNIT_SM_LIMIT_TYPE" val=""/>
  <p:tag name="KSO_WM_CHIP_FILLAREA_FILL_RULE" val="{&quot;fill_align&quot;:&quot;cm&quot;,&quot;fill_effect&quot;:[],&quot;fill_mode&quot;:&quot;full&quot;,&quot;sacle_strategy&quot;:&quot;stretch&quot;}"/>
  <p:tag name="KSO_WM_ASSEMBLE_CHIP_INDEX" val="31635920f6434b12a4c4226aad6747be"/>
  <p:tag name="KSO_WM_SLIDE_BACKGROUND_TYPE" val="frame"/>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0F0F0"/>
      </a:dk2>
      <a:lt2>
        <a:srgbClr val="FFFFFF"/>
      </a:lt2>
      <a:accent1>
        <a:srgbClr val="CCB147"/>
      </a:accent1>
      <a:accent2>
        <a:srgbClr val="8DBA55"/>
      </a:accent2>
      <a:accent3>
        <a:srgbClr val="60BD71"/>
      </a:accent3>
      <a:accent4>
        <a:srgbClr val="45BA93"/>
      </a:accent4>
      <a:accent5>
        <a:srgbClr val="3DB1B5"/>
      </a:accent5>
      <a:accent6>
        <a:srgbClr val="46A6CA"/>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0F0F0"/>
      </a:dk2>
      <a:lt2>
        <a:srgbClr val="FFFFFF"/>
      </a:lt2>
      <a:accent1>
        <a:srgbClr val="CCB147"/>
      </a:accent1>
      <a:accent2>
        <a:srgbClr val="8DBA55"/>
      </a:accent2>
      <a:accent3>
        <a:srgbClr val="60BD71"/>
      </a:accent3>
      <a:accent4>
        <a:srgbClr val="45BA93"/>
      </a:accent4>
      <a:accent5>
        <a:srgbClr val="3DB1B5"/>
      </a:accent5>
      <a:accent6>
        <a:srgbClr val="46A6CA"/>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Adjacency">
      <a:dk1>
        <a:srgbClr val="000000"/>
      </a:dk1>
      <a:lt1>
        <a:srgbClr val="FFFFFF"/>
      </a:lt1>
      <a:dk2>
        <a:srgbClr val="F0F0F0"/>
      </a:dk2>
      <a:lt2>
        <a:srgbClr val="FFFFFF"/>
      </a:lt2>
      <a:accent1>
        <a:srgbClr val="CCB147"/>
      </a:accent1>
      <a:accent2>
        <a:srgbClr val="8DBA55"/>
      </a:accent2>
      <a:accent3>
        <a:srgbClr val="60BD71"/>
      </a:accent3>
      <a:accent4>
        <a:srgbClr val="45BA93"/>
      </a:accent4>
      <a:accent5>
        <a:srgbClr val="3DB1B5"/>
      </a:accent5>
      <a:accent6>
        <a:srgbClr val="46A6CA"/>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41">
      <a:dk1>
        <a:srgbClr val="000000"/>
      </a:dk1>
      <a:lt1>
        <a:srgbClr val="FFFFFF"/>
      </a:lt1>
      <a:dk2>
        <a:srgbClr val="E9F1F6"/>
      </a:dk2>
      <a:lt2>
        <a:srgbClr val="FCFDFD"/>
      </a:lt2>
      <a:accent1>
        <a:srgbClr val="61BEEE"/>
      </a:accent1>
      <a:accent2>
        <a:srgbClr val="00CEC7"/>
      </a:accent2>
      <a:accent3>
        <a:srgbClr val="91CD65"/>
      </a:accent3>
      <a:accent4>
        <a:srgbClr val="E3AF40"/>
      </a:accent4>
      <a:accent5>
        <a:srgbClr val="F68E5F"/>
      </a:accent5>
      <a:accent6>
        <a:srgbClr val="EA798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1955</TotalTime>
  <Words>5287</Words>
  <Application>Microsoft Office PowerPoint</Application>
  <PresentationFormat>宽屏</PresentationFormat>
  <Paragraphs>287</Paragraphs>
  <Slides>50</Slides>
  <Notes>49</Notes>
  <HiddenSlides>0</HiddenSlides>
  <MMClips>0</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50</vt:i4>
      </vt:variant>
    </vt:vector>
  </HeadingPairs>
  <TitlesOfParts>
    <vt:vector size="64" baseType="lpstr">
      <vt:lpstr>汉仪青云简</vt:lpstr>
      <vt:lpstr>华文楷体</vt:lpstr>
      <vt:lpstr>微软雅黑</vt:lpstr>
      <vt:lpstr>Arial</vt:lpstr>
      <vt:lpstr>Calibri</vt:lpstr>
      <vt:lpstr>Cambria Math</vt:lpstr>
      <vt:lpstr>Franklin Gothic Book</vt:lpstr>
      <vt:lpstr>Times New Roman</vt:lpstr>
      <vt:lpstr>Wingdings</vt:lpstr>
      <vt:lpstr>Office 主题​​</vt:lpstr>
      <vt:lpstr>1_Office 主题​​</vt:lpstr>
      <vt:lpstr>2_Office 主题​​</vt:lpstr>
      <vt:lpstr>3_Office 主题​​</vt:lpstr>
      <vt:lpstr>4_Office 主题​​</vt:lpstr>
      <vt:lpstr>PowerPoint 演示文稿</vt:lpstr>
      <vt:lpstr>PART  01</vt:lpstr>
      <vt:lpstr>PowerPoint 演示文稿</vt:lpstr>
      <vt:lpstr>PowerPoint 演示文稿</vt:lpstr>
      <vt:lpstr>PART  02</vt:lpstr>
      <vt:lpstr>Motivation</vt:lpstr>
      <vt:lpstr>Motivation</vt:lpstr>
      <vt:lpstr>Contribution</vt:lpstr>
      <vt:lpstr>Contribution</vt:lpstr>
      <vt:lpstr>Contribution</vt:lpstr>
      <vt:lpstr>Preliminary</vt:lpstr>
      <vt:lpstr>PART  03</vt:lpstr>
      <vt:lpstr>Threat Model</vt:lpstr>
      <vt:lpstr>DefRec’s Objective</vt:lpstr>
      <vt:lpstr>Threat Model</vt:lpstr>
      <vt:lpstr>Design Overview</vt:lpstr>
      <vt:lpstr>Design</vt:lpstr>
      <vt:lpstr>Design</vt:lpstr>
      <vt:lpstr>Design</vt:lpstr>
      <vt:lpstr>Design</vt:lpstr>
      <vt:lpstr>Design</vt:lpstr>
      <vt:lpstr>Design</vt:lpstr>
      <vt:lpstr>Design</vt:lpstr>
      <vt:lpstr>Design</vt:lpstr>
      <vt:lpstr>Design</vt:lpstr>
      <vt:lpstr>Design</vt:lpstr>
      <vt:lpstr>Design</vt:lpstr>
      <vt:lpstr>Design</vt:lpstr>
      <vt:lpstr>PART  04</vt:lpstr>
      <vt:lpstr>PowerPoint 演示文稿</vt:lpstr>
      <vt:lpstr>PowerPoint 演示文稿</vt:lpstr>
      <vt:lpstr>PowerPoint 演示文稿</vt:lpstr>
      <vt:lpstr>PART  05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PART  06</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网络数据分析与应用</dc:title>
  <dc:creator/>
  <cp:lastModifiedBy>yu wang</cp:lastModifiedBy>
  <cp:revision>242</cp:revision>
  <dcterms:created xsi:type="dcterms:W3CDTF">2019-06-19T02:08:00Z</dcterms:created>
  <dcterms:modified xsi:type="dcterms:W3CDTF">2022-05-21T01:11:24Z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SaveFontToCloudKey">
    <vt:lpwstr>268974263_cloud</vt:lpwstr>
  </property>
</Properties>
</file>